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  <p:sldMasterId id="2147483877" r:id="rId2"/>
  </p:sldMasterIdLst>
  <p:notesMasterIdLst>
    <p:notesMasterId r:id="rId28"/>
  </p:notesMasterIdLst>
  <p:sldIdLst>
    <p:sldId id="626" r:id="rId3"/>
    <p:sldId id="649" r:id="rId4"/>
    <p:sldId id="627" r:id="rId5"/>
    <p:sldId id="628" r:id="rId6"/>
    <p:sldId id="629" r:id="rId7"/>
    <p:sldId id="630" r:id="rId8"/>
    <p:sldId id="631" r:id="rId9"/>
    <p:sldId id="648" r:id="rId10"/>
    <p:sldId id="632" r:id="rId11"/>
    <p:sldId id="650" r:id="rId12"/>
    <p:sldId id="633" r:id="rId13"/>
    <p:sldId id="634" r:id="rId14"/>
    <p:sldId id="635" r:id="rId15"/>
    <p:sldId id="636" r:id="rId16"/>
    <p:sldId id="637" r:id="rId17"/>
    <p:sldId id="638" r:id="rId18"/>
    <p:sldId id="640" r:id="rId19"/>
    <p:sldId id="641" r:id="rId20"/>
    <p:sldId id="642" r:id="rId21"/>
    <p:sldId id="643" r:id="rId22"/>
    <p:sldId id="644" r:id="rId23"/>
    <p:sldId id="645" r:id="rId24"/>
    <p:sldId id="646" r:id="rId25"/>
    <p:sldId id="651" r:id="rId26"/>
    <p:sldId id="647" r:id="rId27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D49E55"/>
    <a:srgbClr val="A97338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74" autoAdjust="0"/>
    <p:restoredTop sz="94343" autoAdjust="0"/>
  </p:normalViewPr>
  <p:slideViewPr>
    <p:cSldViewPr snapToGrid="0">
      <p:cViewPr varScale="1">
        <p:scale>
          <a:sx n="70" d="100"/>
          <a:sy n="70" d="100"/>
        </p:scale>
        <p:origin x="5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945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508200-0759-438D-8D96-396621EDF92B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946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1048947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948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949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EFE00-DBC8-490A-B538-F04F76262B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295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43013"/>
            <a:ext cx="4476750" cy="3357562"/>
          </a:xfrm>
        </p:spPr>
      </p:sp>
      <p:sp>
        <p:nvSpPr>
          <p:cNvPr id="1048677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78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B893C-5AD8-4CBB-9228-860DFB4C856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709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43013"/>
            <a:ext cx="4476750" cy="33575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EFE00-DBC8-490A-B538-F04F76262BE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61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43013"/>
            <a:ext cx="4476750" cy="3357562"/>
          </a:xfrm>
        </p:spPr>
      </p:sp>
      <p:sp>
        <p:nvSpPr>
          <p:cNvPr id="1048719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720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EFE00-DBC8-490A-B538-F04F76262BE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93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43013"/>
            <a:ext cx="4476750" cy="3357562"/>
          </a:xfrm>
        </p:spPr>
      </p:sp>
      <p:sp>
        <p:nvSpPr>
          <p:cNvPr id="1048735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736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EFE00-DBC8-490A-B538-F04F76262BE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2018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43013"/>
            <a:ext cx="4476750" cy="3357562"/>
          </a:xfrm>
        </p:spPr>
      </p:sp>
      <p:sp>
        <p:nvSpPr>
          <p:cNvPr id="1048751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752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EFE00-DBC8-490A-B538-F04F76262BE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301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5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43013"/>
            <a:ext cx="4476750" cy="3357562"/>
          </a:xfrm>
        </p:spPr>
      </p:sp>
      <p:sp>
        <p:nvSpPr>
          <p:cNvPr id="1048766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767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EFE00-DBC8-490A-B538-F04F76262BE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095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9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43013"/>
            <a:ext cx="4476750" cy="3357562"/>
          </a:xfrm>
        </p:spPr>
      </p:sp>
      <p:sp>
        <p:nvSpPr>
          <p:cNvPr id="1048800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801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EFE00-DBC8-490A-B538-F04F76262BE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026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43013"/>
            <a:ext cx="4476750" cy="3357562"/>
          </a:xfrm>
        </p:spPr>
      </p:sp>
      <p:sp>
        <p:nvSpPr>
          <p:cNvPr id="1048817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818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EFE00-DBC8-490A-B538-F04F76262BE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324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3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43013"/>
            <a:ext cx="4476750" cy="3357562"/>
          </a:xfrm>
        </p:spPr>
      </p:sp>
      <p:sp>
        <p:nvSpPr>
          <p:cNvPr id="1048834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835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EFE00-DBC8-490A-B538-F04F76262BE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6854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43013"/>
            <a:ext cx="4476750" cy="3357562"/>
          </a:xfrm>
        </p:spPr>
      </p:sp>
      <p:sp>
        <p:nvSpPr>
          <p:cNvPr id="1048649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50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EFE00-DBC8-490A-B538-F04F76262BE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8040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43013"/>
            <a:ext cx="4476750" cy="3357562"/>
          </a:xfrm>
        </p:spPr>
      </p:sp>
      <p:sp>
        <p:nvSpPr>
          <p:cNvPr id="104863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3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EFE00-DBC8-490A-B538-F04F76262BE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8111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43013"/>
            <a:ext cx="4476750" cy="3357562"/>
          </a:xfrm>
        </p:spPr>
      </p:sp>
      <p:sp>
        <p:nvSpPr>
          <p:cNvPr id="1048617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618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EFE00-DBC8-490A-B538-F04F76262BE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7876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43013"/>
            <a:ext cx="4476750" cy="3357562"/>
          </a:xfrm>
        </p:spPr>
      </p:sp>
      <p:sp>
        <p:nvSpPr>
          <p:cNvPr id="1048598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599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EFE00-DBC8-490A-B538-F04F76262BE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0682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43013"/>
            <a:ext cx="4476750" cy="3357562"/>
          </a:xfrm>
        </p:spPr>
      </p:sp>
      <p:sp>
        <p:nvSpPr>
          <p:cNvPr id="1048598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599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EFE00-DBC8-490A-B538-F04F76262BE5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77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9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890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4889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58A-EFAB-4D34-AC1B-602AA89DDA8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89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9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F019A-58AE-4FD2-A8C9-1FDE70D539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90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0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58A-EFAB-4D34-AC1B-602AA89DDA8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90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0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F019A-58AE-4FD2-A8C9-1FDE70D539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9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920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92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58A-EFAB-4D34-AC1B-602AA89DDA8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92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F019A-58AE-4FD2-A8C9-1FDE70D539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925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26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2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58A-EFAB-4D34-AC1B-602AA89DDA8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92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2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F019A-58AE-4FD2-A8C9-1FDE70D539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931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932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3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934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3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58A-EFAB-4D34-AC1B-602AA89DDA8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93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3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F019A-58AE-4FD2-A8C9-1FDE70D539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89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58A-EFAB-4D34-AC1B-602AA89DDA8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89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9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F019A-58AE-4FD2-A8C9-1FDE70D539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58A-EFAB-4D34-AC1B-602AA89DDA8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65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5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F019A-58AE-4FD2-A8C9-1FDE70D539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8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939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40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94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58A-EFAB-4D34-AC1B-602AA89DDA8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94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4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F019A-58AE-4FD2-A8C9-1FDE70D539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909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048910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9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58A-EFAB-4D34-AC1B-602AA89DDA8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9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F019A-58AE-4FD2-A8C9-1FDE70D539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91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58A-EFAB-4D34-AC1B-602AA89DDA8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9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F019A-58AE-4FD2-A8C9-1FDE70D539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89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0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58A-EFAB-4D34-AC1B-602AA89DDA8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90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F019A-58AE-4FD2-A8C9-1FDE70D5395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8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4858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DD7F2-A4EE-49FD-B751-1771810BB500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58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8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200E8-89EC-4929-B1FE-5A3AE5A5E2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4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41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DD7F2-A4EE-49FD-B751-1771810BB500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842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4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200E8-89EC-4929-B1FE-5A3AE5A5E2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67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6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DD7F2-A4EE-49FD-B751-1771810BB500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86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7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200E8-89EC-4929-B1FE-5A3AE5A5E2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61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62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63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DD7F2-A4EE-49FD-B751-1771810BB500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864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65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200E8-89EC-4929-B1FE-5A3AE5A5E2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1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82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83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84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85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8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DD7F2-A4EE-49FD-B751-1771810BB500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887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88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200E8-89EC-4929-B1FE-5A3AE5A5E2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78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DD7F2-A4EE-49FD-B751-1771810BB500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879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80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200E8-89EC-4929-B1FE-5A3AE5A5E2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6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DD7F2-A4EE-49FD-B751-1771810BB500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837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38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200E8-89EC-4929-B1FE-5A3AE5A5E2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1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72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73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7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DD7F2-A4EE-49FD-B751-1771810BB500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87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7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200E8-89EC-4929-B1FE-5A3AE5A5E2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45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846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4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DD7F2-A4EE-49FD-B751-1771810BB500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84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4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200E8-89EC-4929-B1FE-5A3AE5A5E2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51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5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DD7F2-A4EE-49FD-B751-1771810BB500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85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5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200E8-89EC-4929-B1FE-5A3AE5A5E2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5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56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5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DD7F2-A4EE-49FD-B751-1771810BB500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85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5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200E8-89EC-4929-B1FE-5A3AE5A5E2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652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653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5058A-EFAB-4D34-AC1B-602AA89DDA8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65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65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F019A-58AE-4FD2-A8C9-1FDE70D5395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77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578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DD7F2-A4EE-49FD-B751-1771810BB500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104857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200E8-89EC-4929-B1FE-5A3AE5A5E27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Рисунок 1" descr="7bff760f4ef8282b39220ae05b8341f1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136295" y="1270282"/>
            <a:ext cx="7190185" cy="5143500"/>
          </a:xfrm>
          <a:prstGeom prst="rect">
            <a:avLst/>
          </a:prstGeom>
        </p:spPr>
      </p:pic>
      <p:sp>
        <p:nvSpPr>
          <p:cNvPr id="1048659" name="TextBox 2"/>
          <p:cNvSpPr txBox="1"/>
          <p:nvPr/>
        </p:nvSpPr>
        <p:spPr>
          <a:xfrm>
            <a:off x="968345" y="453755"/>
            <a:ext cx="7539135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</a:rPr>
              <a:t>Календарь </a:t>
            </a:r>
            <a:endParaRPr lang="ru-RU" sz="44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</a:endParaRPr>
          </a:p>
          <a:p>
            <a:pPr algn="ctr"/>
            <a:r>
              <a:rPr lang="ru-RU" sz="44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</a:rPr>
              <a:t>новогодних мероприятий </a:t>
            </a:r>
            <a:endParaRPr lang="ru-RU" sz="44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</a:endParaRPr>
          </a:p>
        </p:txBody>
      </p:sp>
      <p:sp>
        <p:nvSpPr>
          <p:cNvPr id="1048660" name="TextBox 3"/>
          <p:cNvSpPr txBox="1"/>
          <p:nvPr/>
        </p:nvSpPr>
        <p:spPr>
          <a:xfrm>
            <a:off x="1136295" y="5090343"/>
            <a:ext cx="72032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D8A2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</a:rPr>
              <a:t>Калининский район</a:t>
            </a:r>
            <a:r>
              <a:rPr lang="en-US" sz="4000" b="1" dirty="0" smtClean="0">
                <a:solidFill>
                  <a:srgbClr val="D8A2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</a:rPr>
              <a:t> </a:t>
            </a:r>
            <a:endParaRPr lang="ru-RU" sz="4000" b="1" dirty="0">
              <a:solidFill>
                <a:srgbClr val="D8A2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</a:endParaRPr>
          </a:p>
          <a:p>
            <a:pPr algn="ctr"/>
            <a:r>
              <a:rPr lang="ru-RU" sz="4000" b="1" dirty="0" smtClean="0">
                <a:solidFill>
                  <a:srgbClr val="D8A2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</a:rPr>
              <a:t>город Уфа</a:t>
            </a:r>
            <a:endParaRPr lang="ru-RU" sz="4000" b="1" dirty="0">
              <a:solidFill>
                <a:srgbClr val="D8A2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Рисунок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48666" name="TextBox 8"/>
          <p:cNvSpPr txBox="1"/>
          <p:nvPr/>
        </p:nvSpPr>
        <p:spPr>
          <a:xfrm>
            <a:off x="1009648" y="436729"/>
            <a:ext cx="72580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/>
            <a:r>
              <a:rPr lang="ru-RU" altLang="ru-RU" sz="3600" b="1" i="1" dirty="0" smtClean="0">
                <a:solidFill>
                  <a:srgbClr val="D8A2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Открытие новогодних</a:t>
            </a:r>
          </a:p>
          <a:p>
            <a:pPr lvl="0" algn="ctr" defTabSz="914400"/>
            <a:r>
              <a:rPr lang="ru-RU" altLang="ru-RU" sz="3600" b="1" i="1" dirty="0" smtClean="0">
                <a:solidFill>
                  <a:srgbClr val="D8A2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 ледовых городков</a:t>
            </a:r>
            <a:endParaRPr lang="ru-RU" altLang="ru-RU" sz="3600" b="1" i="1" dirty="0">
              <a:solidFill>
                <a:srgbClr val="D8A2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</p:txBody>
      </p:sp>
      <p:sp>
        <p:nvSpPr>
          <p:cNvPr id="1048668" name="TextBox 1048667"/>
          <p:cNvSpPr txBox="1"/>
          <p:nvPr/>
        </p:nvSpPr>
        <p:spPr>
          <a:xfrm>
            <a:off x="3856060" y="5296145"/>
            <a:ext cx="4401004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ru-RU" sz="2400" b="1" i="1" u="sng" dirty="0">
              <a:solidFill>
                <a:srgbClr val="8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09649" y="1735459"/>
            <a:ext cx="7038110" cy="2691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u="sng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20.12.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15:00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Открытие новогоднего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ледового городка. Микрорайон </a:t>
            </a:r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Шакша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ул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Мелеузовская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31.</a:t>
            </a:r>
            <a:endParaRPr lang="ru-RU" sz="1200" b="1" dirty="0" smtClean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u="sng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22.12.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14:00 Открытие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новогоднего  ледового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городка.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Микрорайон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Шакша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ул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Советов, д. </a:t>
            </a:r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Князево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RU" sz="1200" b="1" dirty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u="sng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23.12</a:t>
            </a:r>
            <a:r>
              <a:rPr lang="ru-RU" sz="1200" b="1" u="sng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17:00 Открытие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новогоднего ледового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городка.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Площадь ДК «Моторостроитель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».</a:t>
            </a:r>
            <a:endParaRPr lang="ru-RU" sz="1200" b="1" dirty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u="sng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25.12</a:t>
            </a:r>
            <a:r>
              <a:rPr lang="ru-RU" sz="1200" b="1" u="sng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13:00 Открытие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новогоднего ледового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городка.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Микрорайон </a:t>
            </a:r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Максимовка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u="sng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16:00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Открытие новогоднего ледового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городка. Микрорайон </a:t>
            </a:r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Инорс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ул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Г.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Мушникова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б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Баландина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/Отдел культуры и молодёжной политики, отдел образования</a:t>
            </a:r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endParaRPr lang="ru-RU" sz="1200" b="1" dirty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168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Рисунок 1"/>
          <p:cNvPicPr preferRelativeResize="0"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52" y="28995"/>
            <a:ext cx="9114248" cy="6829005"/>
          </a:xfrm>
          <a:prstGeom prst="rect">
            <a:avLst/>
          </a:prstGeom>
        </p:spPr>
      </p:pic>
      <p:sp>
        <p:nvSpPr>
          <p:cNvPr id="1048661" name="Прямоугольник 2"/>
          <p:cNvSpPr/>
          <p:nvPr/>
        </p:nvSpPr>
        <p:spPr>
          <a:xfrm>
            <a:off x="2949643" y="446547"/>
            <a:ext cx="3055644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 w="0"/>
                <a:solidFill>
                  <a:srgbClr val="D8A2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Segoe UI Semibold" panose="020B0702040204020203" pitchFamily="34" charset="0"/>
              </a:rPr>
              <a:t>День подарков</a:t>
            </a:r>
          </a:p>
        </p:txBody>
      </p:sp>
      <p:sp>
        <p:nvSpPr>
          <p:cNvPr id="1048662" name="Прямоугольник 3"/>
          <p:cNvSpPr/>
          <p:nvPr/>
        </p:nvSpPr>
        <p:spPr>
          <a:xfrm>
            <a:off x="3935650" y="1346793"/>
            <a:ext cx="1083630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1600" b="1" i="1" cap="none" spc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ОФ</a:t>
            </a:r>
            <a:r>
              <a:rPr lang="ru-RU" altLang="en-US" sz="1600" b="1" i="1" cap="none" spc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1600" b="1" i="1" cap="none" spc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АЙН</a:t>
            </a:r>
            <a:endParaRPr lang="ru-RU" sz="1600" b="1" i="1" cap="none" spc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6495" y="852344"/>
            <a:ext cx="24741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24.12</a:t>
            </a:r>
            <a:r>
              <a:rPr lang="ru-RU" sz="4000" dirty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.</a:t>
            </a:r>
          </a:p>
        </p:txBody>
      </p:sp>
      <p:sp>
        <p:nvSpPr>
          <p:cNvPr id="1048663" name="Прямоугольник 4"/>
          <p:cNvSpPr/>
          <p:nvPr/>
        </p:nvSpPr>
        <p:spPr>
          <a:xfrm>
            <a:off x="60914" y="1685347"/>
            <a:ext cx="8979847" cy="46351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lvl="0"/>
            <a:r>
              <a:rPr lang="en-US" sz="12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10:00 </a:t>
            </a:r>
            <a:r>
              <a:rPr lang="en-US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12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15:00</a:t>
            </a:r>
            <a:r>
              <a:rPr lang="ru-RU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Новогодние утренники и праздники с вручением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подарков. Образовательные организации.</a:t>
            </a:r>
          </a:p>
          <a:p>
            <a:pPr lvl="0"/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образования</a:t>
            </a:r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lvl="0"/>
            <a:r>
              <a:rPr lang="ru-RU" sz="12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11:00; 13:00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Новогоднее представление «Новогодняя сказка в гостях у Троллей». ДК «Моторостроитель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/ДК «</a:t>
            </a:r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Моторостроитель</a:t>
            </a:r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отдел культуры и молодёжной политики/</a:t>
            </a:r>
            <a:endParaRPr lang="ru-RU" sz="1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2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15:00</a:t>
            </a:r>
            <a:r>
              <a:rPr lang="ru-RU" sz="1200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smtClean="0">
                <a:solidFill>
                  <a:srgbClr val="2C45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оржественное вручение подарков Главы РБ и главы города одарённым детям. ДК «Моторостроитель».</a:t>
            </a:r>
          </a:p>
          <a:p>
            <a:pPr algn="l"/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образования/</a:t>
            </a:r>
          </a:p>
          <a:p>
            <a:pPr lvl="0" algn="just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sz="1200" b="1" cap="none" spc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Благотворительная акция «</a:t>
            </a:r>
            <a:r>
              <a:rPr lang="en-US" sz="1200" b="1" cap="none" spc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ru-RU" sz="1200" b="1" cap="none" spc="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ДобрыйНовыйГод</a:t>
            </a:r>
            <a:r>
              <a:rPr lang="ru-RU" sz="1200" b="1" cap="none" spc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Вручение новогодних подарков обучающимся с ОВЗ, </a:t>
            </a:r>
          </a:p>
          <a:p>
            <a:pPr lvl="0" algn="just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детям-инвалидам на дому.</a:t>
            </a:r>
            <a:endParaRPr lang="ru-RU" alt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образования, </a:t>
            </a:r>
            <a:r>
              <a:rPr lang="ru-RU" sz="12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культуры и молодёжной политики</a:t>
            </a:r>
            <a:r>
              <a:rPr lang="ru-RU" sz="12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ru-RU" sz="1200" b="1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Акция </a:t>
            </a:r>
            <a:r>
              <a:rPr lang="ru-RU" sz="1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«Тайный Санта</a:t>
            </a:r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 Общеобразовательные </a:t>
            </a:r>
            <a:r>
              <a:rPr lang="ru-RU" sz="1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учреждения </a:t>
            </a:r>
            <a:r>
              <a:rPr lang="ru-RU" sz="12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образования/ </a:t>
            </a:r>
            <a:endParaRPr lang="ru-RU" altLang="ru-RU" sz="12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sz="1200" b="1" u="sng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15:00  </a:t>
            </a:r>
            <a:r>
              <a:rPr lang="ru-RU" sz="1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Игровая программа «Волшебный ларец </a:t>
            </a:r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Деда </a:t>
            </a:r>
            <a:r>
              <a:rPr lang="ru-RU" sz="1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Мороза</a:t>
            </a:r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r>
              <a:rPr lang="ru-RU" sz="12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Подростковый клуб «Созвездие</a:t>
            </a:r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1200" b="1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sz="12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2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культуры и </a:t>
            </a:r>
            <a:r>
              <a:rPr lang="ru-RU" sz="12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молодёжной </a:t>
            </a:r>
            <a:r>
              <a:rPr lang="ru-RU" sz="12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</a:t>
            </a:r>
            <a:r>
              <a:rPr lang="ru-RU" sz="12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ru-RU" sz="1200" b="1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sz="1200" b="1" u="sng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17:00 </a:t>
            </a:r>
            <a:r>
              <a:rPr lang="ru-RU" sz="1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Игровая программа «Почтовая сумка Деда </a:t>
            </a:r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Мороза». Подростковый </a:t>
            </a:r>
            <a:r>
              <a:rPr lang="ru-RU" sz="1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клуб «Гонг</a:t>
            </a:r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1200" b="1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sz="12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</a:t>
            </a:r>
            <a:r>
              <a:rPr lang="ru-RU" sz="12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 и </a:t>
            </a:r>
            <a:r>
              <a:rPr lang="ru-RU" sz="12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молодёжной </a:t>
            </a:r>
            <a:r>
              <a:rPr lang="ru-RU" sz="12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</a:t>
            </a:r>
            <a:r>
              <a:rPr lang="ru-RU" sz="12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lvl="0" algn="just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sz="1200" b="1" u="sng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18:00</a:t>
            </a:r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Фестиваль-презентация </a:t>
            </a:r>
            <a:r>
              <a:rPr lang="ru-RU" sz="1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новогодних героев – Дедов Морозов и Снегурочек. Танцевальная </a:t>
            </a:r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программа.</a:t>
            </a:r>
          </a:p>
          <a:p>
            <a:pPr lvl="0" algn="just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 «Первомайский</a:t>
            </a:r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lvl="0" algn="just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/Уфа-Парк ПКиО «Первомайский</a:t>
            </a:r>
            <a:r>
              <a:rPr lang="ru-RU" sz="12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отдел </a:t>
            </a:r>
            <a:r>
              <a:rPr lang="ru-RU" sz="12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 и молодёжной </a:t>
            </a:r>
            <a:r>
              <a:rPr lang="ru-RU" sz="12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политики/</a:t>
            </a:r>
            <a:endParaRPr lang="ru-RU" sz="1200" b="1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ОНЛАЙ</a:t>
            </a:r>
            <a:r>
              <a:rPr lang="ru-RU" altLang="en-US" sz="1600" b="1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</a:p>
          <a:p>
            <a:pPr lvl="0"/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Конкурс электронных новогодних открыток «Новый Год.</a:t>
            </a:r>
            <a:r>
              <a:rPr lang="en-US" alt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 Образовательные  организации.</a:t>
            </a:r>
            <a:endParaRPr lang="ru-RU" altLang="ru-RU" sz="12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образования, отв. МБОУ ДО «ЦТ «Содружество»/</a:t>
            </a:r>
            <a:endParaRPr lang="ru-RU" sz="1400" i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Фотовыставка «Новогодняя игрушка – семейная реликвия». Общеобразовательные учреждения.</a:t>
            </a:r>
          </a:p>
          <a:p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образования/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Рисунок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1048665" name="TextBox 5"/>
          <p:cNvSpPr txBox="1"/>
          <p:nvPr/>
        </p:nvSpPr>
        <p:spPr>
          <a:xfrm>
            <a:off x="15564" y="1158860"/>
            <a:ext cx="1912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25.12.</a:t>
            </a:r>
            <a:endParaRPr lang="ru-RU" sz="4000" dirty="0">
              <a:solidFill>
                <a:srgbClr val="9F140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Segoe UI Symbol" panose="020B0502040204020203" pitchFamily="34" charset="0"/>
            </a:endParaRPr>
          </a:p>
        </p:txBody>
      </p:sp>
      <p:sp>
        <p:nvSpPr>
          <p:cNvPr id="1048666" name="TextBox 8"/>
          <p:cNvSpPr txBox="1"/>
          <p:nvPr/>
        </p:nvSpPr>
        <p:spPr>
          <a:xfrm>
            <a:off x="876301" y="3475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/>
            <a:r>
              <a:rPr lang="ru-RU" altLang="ru-RU" sz="3600" b="1" i="1" dirty="0">
                <a:solidFill>
                  <a:srgbClr val="D8A2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День </a:t>
            </a:r>
            <a:r>
              <a:rPr lang="ru-RU" altLang="ru-RU" sz="3600" b="1" i="1" dirty="0" smtClean="0">
                <a:solidFill>
                  <a:srgbClr val="D8A2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пушистой ёлочки</a:t>
            </a:r>
            <a:endParaRPr lang="ru-RU" altLang="ru-RU" sz="3600" b="1" i="1" dirty="0">
              <a:solidFill>
                <a:srgbClr val="D8A2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</p:txBody>
      </p:sp>
      <p:sp>
        <p:nvSpPr>
          <p:cNvPr id="1048667" name="Прямоугольник 9"/>
          <p:cNvSpPr/>
          <p:nvPr/>
        </p:nvSpPr>
        <p:spPr>
          <a:xfrm>
            <a:off x="250723" y="2295437"/>
            <a:ext cx="8436077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u-RU" altLang="ru-RU" sz="12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12:00, </a:t>
            </a:r>
            <a:r>
              <a:rPr lang="ru-RU" altLang="ru-RU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14:00 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Новогоднее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представление 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«Новогодняя сказка в гостях у Троллей». ДК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«Моторостроитель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en-US" altLang="ru-RU" sz="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/ДК «Моторостроитель», отдел </a:t>
            </a:r>
            <a:r>
              <a:rPr lang="ru-RU" alt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 и </a:t>
            </a: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молодёжной </a:t>
            </a:r>
            <a:r>
              <a:rPr lang="ru-RU" alt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</a:t>
            </a: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lvl="0">
              <a:lnSpc>
                <a:spcPct val="150000"/>
              </a:lnSpc>
            </a:pPr>
            <a:r>
              <a:rPr lang="ru-RU" altLang="ru-RU" sz="12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12:00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Новогоднее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мероприятие в рамках проекта  «Серебряный возраст 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+».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 «Первомайский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lvl="0" algn="just">
              <a:lnSpc>
                <a:spcPct val="150000"/>
              </a:lnSpc>
            </a:pPr>
            <a:r>
              <a:rPr lang="ru-RU" altLang="ru-RU" sz="12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14:00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Семейный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праздник «Снежный 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музей  </a:t>
            </a:r>
            <a:r>
              <a:rPr lang="ru-RU" alt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УфаПарк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 Конкурс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снежных 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скульптур. </a:t>
            </a:r>
          </a:p>
          <a:p>
            <a:pPr lvl="0" algn="just">
              <a:lnSpc>
                <a:spcPct val="150000"/>
              </a:lnSpc>
            </a:pPr>
            <a:r>
              <a:rPr lang="ru-RU" alt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«Первомайский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lvl="0" algn="just">
              <a:lnSpc>
                <a:spcPct val="150000"/>
              </a:lnSpc>
            </a:pP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altLang="ru-RU" sz="12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УфаПарк</a:t>
            </a: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 «Первомайский</a:t>
            </a: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отдел </a:t>
            </a:r>
            <a:r>
              <a:rPr lang="ru-RU" alt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 и молодёжной </a:t>
            </a: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политики/</a:t>
            </a:r>
          </a:p>
          <a:p>
            <a:pPr lvl="0" algn="just">
              <a:lnSpc>
                <a:spcPct val="150000"/>
              </a:lnSpc>
            </a:pP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Выпуск районного детского СМИ «Калининский Проспект», приуроченного к Новому 2022 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году.</a:t>
            </a:r>
            <a:endParaRPr lang="ru-RU" altLang="ru-RU" sz="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образования, отв. МБОУ ДО «СТТ «</a:t>
            </a:r>
            <a:r>
              <a:rPr lang="ru-RU" altLang="ru-RU" sz="12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Идель</a:t>
            </a: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»/</a:t>
            </a:r>
            <a:endParaRPr lang="ru-RU" altLang="ru-RU" sz="1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Ёлочные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базары,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торговые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рынки </a:t>
            </a:r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/Отдел </a:t>
            </a: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координации торговли и </a:t>
            </a:r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питания/</a:t>
            </a:r>
            <a:endParaRPr lang="ru-RU" sz="1200" b="1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ru-RU" altLang="en-US" sz="1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</a:t>
            </a:r>
            <a:r>
              <a:rPr lang="ru-RU" altLang="en-US" sz="16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</a:t>
            </a:r>
          </a:p>
          <a:p>
            <a:pPr lvl="0"/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Фотовыставка новогодних 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Ёлок. Образовательные организации.</a:t>
            </a:r>
            <a:endParaRPr lang="ru-RU" sz="1200" b="1" dirty="0" smtClean="0">
              <a:solidFill>
                <a:srgbClr val="0F4D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Конкурс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лучшее новогоднее оформление «Новогодняя феерия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 </a:t>
            </a:r>
          </a:p>
          <a:p>
            <a:pPr lvl="0"/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Фотовыставки детских творческих работ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«Семья Снеговиков»,</a:t>
            </a:r>
            <a:endParaRPr lang="ru-RU" alt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Новогодняя игрушка – семейная реликвия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 Общеобразовательные учреждения.</a:t>
            </a:r>
            <a:endParaRPr lang="ru-RU" alt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alt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образования</a:t>
            </a: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ru-RU" altLang="ru-RU" sz="1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68" name="TextBox 1048667"/>
          <p:cNvSpPr txBox="1"/>
          <p:nvPr/>
        </p:nvSpPr>
        <p:spPr>
          <a:xfrm>
            <a:off x="3856060" y="5296145"/>
            <a:ext cx="4401004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ru-RU" sz="2400" b="1" i="1" u="sng" dirty="0">
              <a:solidFill>
                <a:srgbClr val="800000"/>
              </a:solidFill>
            </a:endParaRPr>
          </a:p>
        </p:txBody>
      </p:sp>
      <p:sp>
        <p:nvSpPr>
          <p:cNvPr id="1048669" name="TextBox 1048668"/>
          <p:cNvSpPr txBox="1"/>
          <p:nvPr/>
        </p:nvSpPr>
        <p:spPr>
          <a:xfrm>
            <a:off x="4016409" y="1626825"/>
            <a:ext cx="1111184" cy="338554"/>
          </a:xfrm>
          <a:prstGeom prst="rect">
            <a:avLst/>
          </a:prstGeom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ru-RU" altLang="en-US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ОФЛАЙН</a:t>
            </a:r>
            <a:endParaRPr lang="ru-RU" sz="16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Рисунок 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193322" cy="6858000"/>
          </a:xfrm>
          <a:prstGeom prst="rect">
            <a:avLst/>
          </a:prstGeom>
        </p:spPr>
      </p:pic>
      <p:sp>
        <p:nvSpPr>
          <p:cNvPr id="1048670" name="TextBox 2"/>
          <p:cNvSpPr txBox="1"/>
          <p:nvPr/>
        </p:nvSpPr>
        <p:spPr>
          <a:xfrm>
            <a:off x="1368341" y="149840"/>
            <a:ext cx="68196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altLang="ru-RU" sz="3600" b="1" i="1" dirty="0" smtClean="0">
                <a:solidFill>
                  <a:srgbClr val="D49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День в мастерской подарков</a:t>
            </a:r>
          </a:p>
          <a:p>
            <a:pPr lvl="0" algn="ctr"/>
            <a:r>
              <a:rPr lang="ru-RU" altLang="ru-RU" sz="3600" b="1" i="1" dirty="0">
                <a:solidFill>
                  <a:srgbClr val="D49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</a:t>
            </a:r>
            <a:r>
              <a:rPr lang="ru-RU" altLang="ru-RU" sz="3600" b="1" i="1" dirty="0" smtClean="0">
                <a:solidFill>
                  <a:srgbClr val="D49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altLang="ru-RU" sz="3600" b="1" i="1" dirty="0">
                <a:solidFill>
                  <a:srgbClr val="D49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</a:t>
            </a:r>
            <a:r>
              <a:rPr lang="ru-RU" altLang="ru-RU" sz="3600" b="1" i="1" dirty="0" smtClean="0">
                <a:solidFill>
                  <a:srgbClr val="D49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еда </a:t>
            </a:r>
            <a:r>
              <a:rPr lang="ru-RU" altLang="ru-RU" sz="3600" b="1" i="1" dirty="0">
                <a:solidFill>
                  <a:srgbClr val="D49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</a:t>
            </a:r>
            <a:r>
              <a:rPr lang="ru-RU" altLang="ru-RU" sz="3600" b="1" i="1" dirty="0" smtClean="0">
                <a:solidFill>
                  <a:srgbClr val="D49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ороза</a:t>
            </a:r>
            <a:endParaRPr lang="ru-RU" altLang="ru-RU" sz="3600" b="1" i="1" dirty="0">
              <a:solidFill>
                <a:srgbClr val="D49E5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048671" name="TextBox 3"/>
          <p:cNvSpPr txBox="1"/>
          <p:nvPr/>
        </p:nvSpPr>
        <p:spPr>
          <a:xfrm>
            <a:off x="3989189" y="1358604"/>
            <a:ext cx="12149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/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ОФЛАЙН</a:t>
            </a:r>
            <a:endParaRPr lang="ru-RU" sz="2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673" name="Прямоугольник 5"/>
          <p:cNvSpPr/>
          <p:nvPr/>
        </p:nvSpPr>
        <p:spPr>
          <a:xfrm>
            <a:off x="457201" y="1758714"/>
            <a:ext cx="8686800" cy="2456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u-RU" altLang="ru-RU" sz="12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12:00</a:t>
            </a:r>
            <a:r>
              <a:rPr lang="ru-RU" altLang="ru-RU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2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14:00   </a:t>
            </a:r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Новогоднее </a:t>
            </a:r>
            <a:r>
              <a:rPr lang="ru-RU" sz="1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представление </a:t>
            </a:r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«Новогодняя сказка в гостях у Троллей». 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ДК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«Моторостроитель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en-US" alt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///ДК «Моторостроитель», отдел культуры и молодёжной политики/</a:t>
            </a:r>
          </a:p>
          <a:p>
            <a:pPr lvl="0"/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Районный конкурс детского декоративно-прикладного искусства по изготовлению новогодних игрушек «Символ года». </a:t>
            </a:r>
          </a:p>
          <a:p>
            <a:pPr lvl="0">
              <a:lnSpc>
                <a:spcPct val="150000"/>
              </a:lnSpc>
            </a:pP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образования, отв. МБОУ ДО «ЦРТ «Радуга»/</a:t>
            </a:r>
          </a:p>
          <a:p>
            <a:pPr lvl="0">
              <a:lnSpc>
                <a:spcPct val="150000"/>
              </a:lnSpc>
            </a:pPr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ru-RU" sz="1200" b="1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endParaRPr lang="ru-RU" sz="1200" b="1" u="sng" kern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sz="1200" b="1" u="sng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13:00</a:t>
            </a:r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Игровая программа для детей  «Приключения Нового Года». </a:t>
            </a: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sz="1200" b="1" u="sng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18:00</a:t>
            </a:r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Концертная </a:t>
            </a:r>
            <a:r>
              <a:rPr lang="ru-RU" sz="1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для взрослых «Здравствуй, Новый Год</a:t>
            </a:r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!». </a:t>
            </a:r>
            <a:r>
              <a:rPr lang="ru-RU" sz="1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Федоровский дом культуры.</a:t>
            </a: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2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культуры и </a:t>
            </a:r>
            <a:r>
              <a:rPr lang="ru-RU" sz="12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молодёжной </a:t>
            </a:r>
            <a:r>
              <a:rPr lang="ru-RU" sz="12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</a:t>
            </a:r>
            <a:r>
              <a:rPr lang="ru-RU" sz="12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ru-RU" sz="1200" b="1" kern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74" name="TextBox 8"/>
          <p:cNvSpPr txBox="1"/>
          <p:nvPr/>
        </p:nvSpPr>
        <p:spPr>
          <a:xfrm>
            <a:off x="3755570" y="3060436"/>
            <a:ext cx="1719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sz="2000" b="1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</a:t>
            </a:r>
            <a:endParaRPr lang="ru-RU" sz="2000" b="1" i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675" name="Объект 3"/>
          <p:cNvSpPr txBox="1"/>
          <p:nvPr/>
        </p:nvSpPr>
        <p:spPr bwMode="auto">
          <a:xfrm>
            <a:off x="457201" y="4168090"/>
            <a:ext cx="8392761" cy="233912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1"/>
                </a:solidFill>
                <a:latin typeface="+mn-lt"/>
              </a:defRPr>
            </a:lvl9pPr>
          </a:lstStyle>
          <a:p>
            <a:pPr marL="0" lvl="0" indent="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200" b="1" u="sng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14:00</a:t>
            </a:r>
            <a:r>
              <a:rPr lang="ru-RU" alt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Конкурс </a:t>
            </a:r>
            <a:r>
              <a:rPr lang="ru-RU" altLang="ru-RU" sz="1200" b="1" kern="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мастер-классов «Снежные ресницы, морозная </a:t>
            </a:r>
            <a:r>
              <a:rPr lang="ru-RU" altLang="ru-RU" sz="1200" b="1" kern="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узорица</a:t>
            </a:r>
            <a:r>
              <a:rPr lang="ru-RU" alt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».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 «Первомайский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marL="0" lvl="0" indent="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altLang="ru-RU" sz="12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УфаПарк</a:t>
            </a: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 «Первомайский», отдел культуры и молодёжной политики</a:t>
            </a: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ru-RU" altLang="ru-RU" sz="1200" b="1" kern="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endParaRPr lang="ru-RU" altLang="zh-CN" sz="1200" b="1" kern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zh-CN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Фотовыставка </a:t>
            </a:r>
            <a:r>
              <a:rPr lang="ru-RU" altLang="zh-CN" sz="1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новогодних </a:t>
            </a:r>
            <a:r>
              <a:rPr lang="ru-RU" altLang="zh-CN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Ёлок. Образовательные организации.</a:t>
            </a: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zh-CN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Фотовыставки </a:t>
            </a:r>
            <a:r>
              <a:rPr lang="ru-RU" altLang="zh-CN" sz="1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детских творческих работ «Семья Снеговиков</a:t>
            </a:r>
            <a:r>
              <a:rPr lang="ru-RU" altLang="zh-CN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</a:t>
            </a:r>
            <a:r>
              <a:rPr lang="ru-RU" alt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«Новогодняя игрушка – семейная реликвия</a:t>
            </a:r>
            <a:r>
              <a:rPr lang="ru-RU" alt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 О</a:t>
            </a:r>
            <a:r>
              <a:rPr lang="ru-RU" altLang="zh-CN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бщеобразовательные учреждения.</a:t>
            </a:r>
          </a:p>
          <a:p>
            <a:pPr marL="0" indent="0">
              <a:buNone/>
            </a:pPr>
            <a:r>
              <a:rPr lang="ru-RU" altLang="zh-CN" sz="12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</a:t>
            </a:r>
            <a:r>
              <a:rPr lang="ru-RU" altLang="zh-CN" sz="12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образования/</a:t>
            </a:r>
            <a:endParaRPr lang="ru-RU" altLang="ru-RU" sz="1200" b="1" kern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>
              <a:buFontTx/>
              <a:buNone/>
            </a:pPr>
            <a:r>
              <a:rPr lang="ru-RU" altLang="ru-RU" sz="14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lang="en-US" altLang="ru-RU" sz="14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</a:t>
            </a:r>
            <a:r>
              <a:rPr lang="ru-RU" altLang="ru-RU" sz="14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lang="zh-CN" altLang="en-US" dirty="0"/>
          </a:p>
          <a:p>
            <a:pPr algn="l" defTabSz="914400">
              <a:buFontTx/>
              <a:buNone/>
            </a:pPr>
            <a:r>
              <a:rPr lang="ru-RU" altLang="ru-RU" sz="14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zh-CN" altLang="en-US" dirty="0"/>
          </a:p>
          <a:p>
            <a:pPr defTabSz="914400">
              <a:buFontTx/>
              <a:buNone/>
            </a:pPr>
            <a:r>
              <a:rPr lang="ru-RU" sz="14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</a:t>
            </a:r>
            <a:r>
              <a:rPr lang="en-US" sz="14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</a:t>
            </a:r>
            <a:r>
              <a:rPr lang="ru-RU" sz="14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4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zh-CN" altLang="en-US" dirty="0"/>
          </a:p>
          <a:p>
            <a:pPr defTabSz="914400">
              <a:buFontTx/>
              <a:buNone/>
            </a:pPr>
            <a:endParaRPr lang="ru-RU" altLang="ru-RU" sz="1400" b="1" kern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 defTabSz="914400">
              <a:buFontTx/>
              <a:buNone/>
            </a:pPr>
            <a:endParaRPr lang="ru-RU" altLang="ru-RU" sz="1400" b="1" kern="0" dirty="0" smtClean="0">
              <a:solidFill>
                <a:srgbClr val="1467C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7637" y="1171618"/>
            <a:ext cx="14830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26.12</a:t>
            </a:r>
            <a:r>
              <a:rPr lang="ru-RU" sz="4000" dirty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Рисунок 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052"/>
            <a:ext cx="9144000" cy="6840948"/>
          </a:xfrm>
          <a:prstGeom prst="rect">
            <a:avLst/>
          </a:prstGeom>
        </p:spPr>
      </p:pic>
      <p:sp>
        <p:nvSpPr>
          <p:cNvPr id="1048679" name="TextBox 2"/>
          <p:cNvSpPr txBox="1"/>
          <p:nvPr/>
        </p:nvSpPr>
        <p:spPr>
          <a:xfrm>
            <a:off x="1062892" y="0"/>
            <a:ext cx="7319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3600" b="1" i="1" dirty="0">
                <a:solidFill>
                  <a:srgbClr val="D8A2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Segoe UI Semibold" panose="020B0702040204020203" pitchFamily="34" charset="0"/>
              </a:rPr>
              <a:t>Д</a:t>
            </a:r>
            <a:r>
              <a:rPr lang="ru-RU" altLang="ru-RU" sz="3600" b="1" i="1" dirty="0" smtClean="0">
                <a:solidFill>
                  <a:srgbClr val="D8A2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Segoe UI Semibold" panose="020B0702040204020203" pitchFamily="34" charset="0"/>
              </a:rPr>
              <a:t>ень новогодних поздравлений </a:t>
            </a:r>
          </a:p>
          <a:p>
            <a:pPr algn="ctr"/>
            <a:r>
              <a:rPr lang="ru-RU" altLang="ru-RU" sz="3600" b="1" i="1" dirty="0" smtClean="0">
                <a:solidFill>
                  <a:srgbClr val="D8A2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Segoe UI Semibold" panose="020B0702040204020203" pitchFamily="34" charset="0"/>
              </a:rPr>
              <a:t>на родном языке</a:t>
            </a:r>
            <a:endParaRPr lang="ru-RU" altLang="ru-RU" sz="3600" b="1" i="1" dirty="0">
              <a:solidFill>
                <a:srgbClr val="D8A2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</p:txBody>
      </p:sp>
      <p:sp>
        <p:nvSpPr>
          <p:cNvPr id="1048680" name="TextBox 3"/>
          <p:cNvSpPr txBox="1"/>
          <p:nvPr/>
        </p:nvSpPr>
        <p:spPr>
          <a:xfrm>
            <a:off x="3618776" y="1579038"/>
            <a:ext cx="13654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ОФЛАЙН</a:t>
            </a:r>
          </a:p>
        </p:txBody>
      </p:sp>
      <p:sp>
        <p:nvSpPr>
          <p:cNvPr id="1048681" name="TextBox 4"/>
          <p:cNvSpPr txBox="1"/>
          <p:nvPr/>
        </p:nvSpPr>
        <p:spPr>
          <a:xfrm>
            <a:off x="699134" y="1917592"/>
            <a:ext cx="8298562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altLang="ru-RU" sz="12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11:00; 13:00  </a:t>
            </a:r>
            <a:r>
              <a:rPr lang="ru-RU" sz="1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Новогоднее представление </a:t>
            </a:r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«Новогодняя сказка в гостях у Троллей». </a:t>
            </a:r>
          </a:p>
          <a:p>
            <a:pPr lvl="0" algn="just"/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ДК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«Моторостроитель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 </a:t>
            </a:r>
          </a:p>
          <a:p>
            <a:pPr lvl="0" algn="just"/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культуры и молодёжной политики/</a:t>
            </a:r>
            <a:endParaRPr lang="ru-RU" altLang="ru-RU" sz="1200" b="1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914400"/>
            <a:r>
              <a:rPr lang="ru-RU" altLang="ru-RU" sz="12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16:00 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Развлекательная программа «Новый Год к нам мчится!».</a:t>
            </a:r>
          </a:p>
          <a:p>
            <a:pPr lvl="0"/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Подростковый клуб «Альтаир».</a:t>
            </a:r>
          </a:p>
          <a:p>
            <a:pPr lvl="0"/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</a:t>
            </a:r>
            <a:r>
              <a:rPr lang="ru-RU" alt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 и молодёжной политики, МБУ ОДПК «Лидер</a:t>
            </a: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»/</a:t>
            </a:r>
            <a:endParaRPr lang="ru-RU" altLang="ru-RU" sz="1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914400"/>
            <a:r>
              <a:rPr lang="ru-RU" altLang="ru-RU" sz="12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18:00 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Праздничная программа «Новый Год в спортивных традициях».</a:t>
            </a:r>
          </a:p>
          <a:p>
            <a:pPr lvl="0"/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Молодежный военно-патриотический клуб «Спартак».</a:t>
            </a:r>
          </a:p>
          <a:p>
            <a:pPr lvl="0"/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alt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культуры и </a:t>
            </a: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молодёжной </a:t>
            </a:r>
            <a:r>
              <a:rPr lang="ru-RU" alt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</a:t>
            </a: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lvl="0"/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Межведомственный профилактический рейд  в семьи, находящиеся</a:t>
            </a:r>
          </a:p>
          <a:p>
            <a:pPr lvl="0"/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социально опасном положении.</a:t>
            </a:r>
          </a:p>
          <a:p>
            <a:pPr lvl="0"/>
            <a:r>
              <a:rPr lang="ru-RU" sz="12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/Комиссия по делам несовершеннолетних и защите их прав/ </a:t>
            </a:r>
          </a:p>
          <a:p>
            <a:pPr lvl="0" defTabSz="914400"/>
            <a:endParaRPr lang="ru-RU" alt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defTabSz="914400">
              <a:buFontTx/>
              <a:buChar char="-"/>
            </a:pPr>
            <a:endParaRPr lang="ru-RU" alt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altLang="ru-RU" sz="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Новогодние поздравления, концерты для ветеранов, детей с ОВЗ, родителей на родных 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языках</a:t>
            </a:r>
          </a:p>
          <a:p>
            <a:pPr lvl="0"/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народов Башкортостана «Подари новогоднее чудо», #</a:t>
            </a:r>
            <a:r>
              <a:rPr lang="ru-RU" alt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ПодариНовогоднееЧудо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Фотовыставки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детских творческих работ «Семья 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Снеговиков», «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Новогодняя игрушка – семейная реликвия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 Общеобразовательные учреждения.</a:t>
            </a:r>
          </a:p>
          <a:p>
            <a:pPr lvl="0"/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alt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образования</a:t>
            </a: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lvl="0"/>
            <a:r>
              <a:rPr lang="ru-RU" alt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Флешмоб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лучшее новогоднее поздравление на родном языке. Сайт детской музыкальной </a:t>
            </a:r>
          </a:p>
          <a:p>
            <a:pPr lvl="0"/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школы № 15.</a:t>
            </a:r>
          </a:p>
          <a:p>
            <a:pPr lvl="0"/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alt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культуры и молодёжной </a:t>
            </a: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политики, МБУ ДО Детская музыкальная школа № 15/</a:t>
            </a:r>
            <a:r>
              <a:rPr lang="ru-RU" altLang="ru-RU" sz="12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ru-RU" altLang="ru-RU" sz="12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altLang="ru-RU" sz="12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altLang="ru-RU" sz="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defTabSz="914400"/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</a:t>
            </a:r>
            <a:r>
              <a:rPr lang="en-US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zh-CN" altLang="en-US" sz="1400" dirty="0"/>
          </a:p>
          <a:p>
            <a:pPr lvl="0" defTabSz="914400"/>
            <a:r>
              <a:rPr lang="ru-RU" altLang="ru-RU" sz="1400" b="1" dirty="0">
                <a:solidFill>
                  <a:srgbClr val="0F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</a:t>
            </a:r>
            <a:endParaRPr lang="ru-RU" alt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r" defTabSz="914400"/>
            <a:endParaRPr lang="ru-RU" alt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82" name="TextBox 5"/>
          <p:cNvSpPr txBox="1"/>
          <p:nvPr/>
        </p:nvSpPr>
        <p:spPr>
          <a:xfrm>
            <a:off x="3618776" y="4244454"/>
            <a:ext cx="16629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600" b="1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ОНЛАЙН</a:t>
            </a:r>
            <a:endParaRPr lang="ru-RU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0891" y="1120327"/>
            <a:ext cx="14830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27.12</a:t>
            </a:r>
            <a:r>
              <a:rPr lang="ru-RU" sz="4000" dirty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Рисунок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0" y="0"/>
            <a:ext cx="9144000" cy="6858000"/>
          </a:xfrm>
          <a:prstGeom prst="rect">
            <a:avLst/>
          </a:prstGeom>
        </p:spPr>
      </p:pic>
      <p:sp>
        <p:nvSpPr>
          <p:cNvPr id="1048684" name="TextBox 2"/>
          <p:cNvSpPr txBox="1"/>
          <p:nvPr/>
        </p:nvSpPr>
        <p:spPr>
          <a:xfrm>
            <a:off x="944904" y="109272"/>
            <a:ext cx="74634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/>
            <a:r>
              <a:rPr lang="ru-RU" altLang="ru-RU" sz="3600" b="1" i="1" dirty="0">
                <a:solidFill>
                  <a:srgbClr val="D8A2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День новогодних писем, </a:t>
            </a:r>
            <a:br>
              <a:rPr lang="ru-RU" altLang="ru-RU" sz="3600" b="1" i="1" dirty="0">
                <a:solidFill>
                  <a:srgbClr val="D8A2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</a:br>
            <a:r>
              <a:rPr lang="ru-RU" altLang="ru-RU" sz="3600" b="1" i="1" dirty="0">
                <a:solidFill>
                  <a:srgbClr val="D8A2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открыток, </a:t>
            </a:r>
            <a:r>
              <a:rPr lang="ru-RU" altLang="ru-RU" sz="3600" b="1" i="1" dirty="0" smtClean="0">
                <a:solidFill>
                  <a:srgbClr val="D8A2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посылок</a:t>
            </a:r>
          </a:p>
        </p:txBody>
      </p:sp>
      <p:sp>
        <p:nvSpPr>
          <p:cNvPr id="1048685" name="TextBox 3"/>
          <p:cNvSpPr txBox="1"/>
          <p:nvPr/>
        </p:nvSpPr>
        <p:spPr>
          <a:xfrm>
            <a:off x="736670" y="1757426"/>
            <a:ext cx="8185657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u-RU" altLang="ru-RU" sz="12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11:00;13:00 </a:t>
            </a:r>
            <a:r>
              <a:rPr lang="ru-RU" sz="1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Новогоднее представление </a:t>
            </a:r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«Новогодняя сказка в гостях у Троллей».</a:t>
            </a:r>
          </a:p>
          <a:p>
            <a:pPr lvl="0" algn="just"/>
            <a:r>
              <a:rPr lang="ru-RU" sz="12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ДК «Моторостроитель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en-US" alt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/ДК «Моторостроитель», отдел </a:t>
            </a:r>
            <a:r>
              <a:rPr lang="ru-RU" alt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 и </a:t>
            </a: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молодёжной </a:t>
            </a:r>
            <a:r>
              <a:rPr lang="ru-RU" alt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политики/</a:t>
            </a:r>
            <a:endParaRPr lang="ru-RU" sz="1200" b="1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914400"/>
            <a:r>
              <a:rPr lang="ru-RU" altLang="ru-RU" sz="12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16:00  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Игровая программа «Ларец новогодних чудес».</a:t>
            </a:r>
          </a:p>
          <a:p>
            <a:pPr lvl="0"/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Подростковый клуб «Чайка».</a:t>
            </a:r>
          </a:p>
          <a:p>
            <a:pPr lvl="0"/>
            <a:r>
              <a:rPr lang="ru-RU" altLang="ru-RU" sz="12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17:00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Новогоднее конфетти «Веселый карнавал». Молодежный центр «Перекрёсток».</a:t>
            </a:r>
            <a:endParaRPr lang="ru-RU" altLang="ru-RU" sz="12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культуры и молодёжной политики/</a:t>
            </a:r>
            <a:endParaRPr lang="ru-RU" altLang="ru-RU" sz="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altLang="ru-RU" sz="12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18:00 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Танцевально-развлекательная программа «Новогодний тарарам!»</a:t>
            </a:r>
            <a:r>
              <a:rPr lang="en-US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lang="ru-RU" altLang="ru-RU" sz="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Подростковый клуб «Юность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lvl="0"/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</a:t>
            </a:r>
            <a:r>
              <a:rPr lang="ru-RU" alt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 и </a:t>
            </a: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молодёжной </a:t>
            </a:r>
            <a:r>
              <a:rPr lang="ru-RU" alt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политики, МБУ ОДПК «Лидер</a:t>
            </a:r>
            <a:r>
              <a:rPr lang="ru-RU" alt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»/</a:t>
            </a:r>
          </a:p>
          <a:p>
            <a:pPr lvl="0"/>
            <a:r>
              <a:rPr lang="ru-RU" sz="1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Межведомственный профилактический рейд  в семьи, находящиеся</a:t>
            </a:r>
          </a:p>
          <a:p>
            <a:pPr lvl="0"/>
            <a:r>
              <a:rPr lang="ru-RU" sz="1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социально опасном положении.</a:t>
            </a:r>
          </a:p>
          <a:p>
            <a:pPr lvl="0"/>
            <a:r>
              <a:rPr lang="ru-RU" sz="12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/Комиссия по делам несовершеннолетних и защите их прав/ </a:t>
            </a:r>
            <a:endParaRPr lang="ru-RU" sz="1200" b="1" kern="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ru-RU" sz="1600" b="1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ОНЛАЙН</a:t>
            </a:r>
            <a:endParaRPr lang="ru-RU" sz="16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lvl="0" algn="just"/>
            <a:r>
              <a:rPr lang="en-US" sz="12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ru-RU" sz="12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:00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Концерт «Новогоднее конфетти». Сайт детской музыкальной школы № 5.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</a:t>
            </a: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 и молодёжной </a:t>
            </a:r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политики, МБУ ДО Детская музыкальная школа № 5/</a:t>
            </a:r>
          </a:p>
          <a:p>
            <a:pPr algn="just"/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Новогодний концерт «Зимние узоры».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Флешмоб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новогодних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поздравлений. Сайт детской музыкальной школы № 15.</a:t>
            </a:r>
          </a:p>
          <a:p>
            <a:pPr lvl="0" algn="just"/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</a:t>
            </a: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 и молодёжной </a:t>
            </a:r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политики, МБУ </a:t>
            </a: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Детская музыкальная школа № </a:t>
            </a:r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15/</a:t>
            </a:r>
          </a:p>
          <a:p>
            <a:pPr lvl="0" algn="just"/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Фотовыставки детских творческих работ «Семья Снеговиков», «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Новогодняя игрушка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</a:p>
          <a:p>
            <a:pPr lvl="0" algn="just"/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семейная реликвия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 Общеобразовательные учреждения.</a:t>
            </a:r>
          </a:p>
          <a:p>
            <a:pPr lvl="0" algn="just"/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</a:t>
            </a: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000820" y="1418872"/>
            <a:ext cx="13516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600" b="1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ОФЛАЙН</a:t>
            </a:r>
            <a:endParaRPr lang="ru-RU" sz="1600" b="1" i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3355" y="1064929"/>
            <a:ext cx="14830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28.12</a:t>
            </a:r>
            <a:r>
              <a:rPr lang="ru-RU" sz="4000" dirty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Рисунок 1"/>
          <p:cNvPicPr preferRelativeResize="0"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8857" y="-158181"/>
            <a:ext cx="9144000" cy="6858001"/>
          </a:xfrm>
          <a:prstGeom prst="rect">
            <a:avLst/>
          </a:prstGeom>
        </p:spPr>
      </p:pic>
      <p:sp>
        <p:nvSpPr>
          <p:cNvPr id="1048686" name="TextBox 2"/>
          <p:cNvSpPr txBox="1"/>
          <p:nvPr/>
        </p:nvSpPr>
        <p:spPr>
          <a:xfrm>
            <a:off x="576944" y="227296"/>
            <a:ext cx="8093676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3600" b="1" i="1" dirty="0" smtClean="0">
                <a:solidFill>
                  <a:srgbClr val="D8A2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День национальных зимних блюд</a:t>
            </a:r>
          </a:p>
          <a:p>
            <a:pPr algn="just"/>
            <a:endParaRPr lang="ru-RU" alt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alt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alt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endParaRPr lang="ru-RU" sz="1400" b="1" kern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alt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17:00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Анимационная танцевальная программа  «Праздник хлопушек «Большой бум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algn="just"/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«Первомайский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algn="just"/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altLang="ru-RU" sz="1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УфаПарк</a:t>
            </a:r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 «Первомайский», отдел культуры и молодёжной политики</a:t>
            </a:r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algn="just"/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Межведомственный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профилактический рейд  в семьи, находящиеся</a:t>
            </a:r>
          </a:p>
          <a:p>
            <a:pPr algn="just"/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социально опасном положении.</a:t>
            </a:r>
          </a:p>
          <a:p>
            <a:pPr algn="just"/>
            <a:r>
              <a:rPr lang="ru-RU" alt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/Комиссия по делам несовершеннолетних и защите их прав/ </a:t>
            </a:r>
          </a:p>
          <a:p>
            <a:pPr algn="just"/>
            <a:r>
              <a:rPr lang="ru-RU" altLang="ru-RU" sz="1400" b="1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</a:t>
            </a:r>
          </a:p>
          <a:p>
            <a:pPr algn="just"/>
            <a:r>
              <a:rPr lang="ru-RU" altLang="ru-RU" sz="1600" b="1" i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b="1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                                                  ОНЛАЙН</a:t>
            </a:r>
            <a:endParaRPr lang="ru-RU" sz="1600" dirty="0">
              <a:solidFill>
                <a:srgbClr val="990000"/>
              </a:solidFill>
              <a:latin typeface="Arial Black" panose="020B0A04020102020204" pitchFamily="34" charset="0"/>
            </a:endParaRPr>
          </a:p>
          <a:p>
            <a:pPr algn="just"/>
            <a:endParaRPr lang="ru-RU" alt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altLang="ru-RU" sz="1600" b="1" i="1" dirty="0" smtClean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87" name="TextBox 3"/>
          <p:cNvSpPr txBox="1"/>
          <p:nvPr/>
        </p:nvSpPr>
        <p:spPr>
          <a:xfrm>
            <a:off x="3347479" y="1373764"/>
            <a:ext cx="28660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ОФЛАЙН</a:t>
            </a:r>
            <a:endParaRPr lang="ru-RU" sz="1600" b="1" i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48690" name="TextBox 6"/>
          <p:cNvSpPr txBox="1"/>
          <p:nvPr/>
        </p:nvSpPr>
        <p:spPr>
          <a:xfrm>
            <a:off x="655300" y="3636679"/>
            <a:ext cx="82503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:00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Концерт «Новогоднее конфетти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 Сайт детской музыкальной школы № 5.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 и 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молодёжной политики, МБУ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Детская музыкальная школа № 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5/</a:t>
            </a:r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Фотовыставки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детских творческих работ «Семья Снеговиков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«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Новогодняя игрушка – семейная реликвия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 Общеобразовательные учреждения.</a:t>
            </a:r>
          </a:p>
          <a:p>
            <a:pPr lvl="0" algn="just"/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lvl="0" algn="just"/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Флешмоб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«Моё национальное блюдо». Сайт детской музыкальной школы № 15.</a:t>
            </a:r>
          </a:p>
          <a:p>
            <a:pPr lvl="0" algn="just"/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/МБУ ДО Детская музыкальная школа № 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отдел культуры и молодёжной политики/</a:t>
            </a:r>
          </a:p>
          <a:p>
            <a:pPr lvl="0" algn="just"/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9834" y="1189098"/>
            <a:ext cx="14830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2</a:t>
            </a:r>
            <a:r>
              <a:rPr lang="en-US" sz="40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9</a:t>
            </a:r>
            <a:r>
              <a:rPr lang="ru-RU" sz="40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.12</a:t>
            </a:r>
            <a:r>
              <a:rPr lang="ru-RU" sz="4000" dirty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8512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Рисунок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95855" y="141208"/>
            <a:ext cx="9172817" cy="6857999"/>
          </a:xfrm>
          <a:prstGeom prst="rect">
            <a:avLst/>
          </a:prstGeom>
        </p:spPr>
      </p:pic>
      <p:sp>
        <p:nvSpPr>
          <p:cNvPr id="1048686" name="TextBox 2"/>
          <p:cNvSpPr txBox="1"/>
          <p:nvPr/>
        </p:nvSpPr>
        <p:spPr>
          <a:xfrm>
            <a:off x="943347" y="0"/>
            <a:ext cx="7677835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3600" b="1" dirty="0" smtClean="0">
                <a:solidFill>
                  <a:srgbClr val="D8A2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День необычного карнавала</a:t>
            </a:r>
          </a:p>
          <a:p>
            <a:pPr algn="ctr"/>
            <a:r>
              <a:rPr lang="ru-RU" altLang="ru-RU" sz="3600" b="1" dirty="0" smtClean="0">
                <a:solidFill>
                  <a:srgbClr val="D8A2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«Создай настроение»</a:t>
            </a:r>
            <a:endParaRPr lang="ru-RU" altLang="ru-RU" sz="2000" b="1" dirty="0" smtClean="0">
              <a:solidFill>
                <a:srgbClr val="D8A2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ru-RU" sz="1600" b="1" i="1" dirty="0" smtClean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600" b="1" i="1" dirty="0" smtClean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ОФЛАЙН</a:t>
            </a:r>
          </a:p>
          <a:p>
            <a:pPr algn="ctr"/>
            <a:endParaRPr lang="ru-RU" sz="1600" b="1" i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endParaRPr lang="ru-RU" sz="1600" b="1" i="1" dirty="0" smtClean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Межведомственный профилактический рейд  в семьи, находящиеся</a:t>
            </a:r>
          </a:p>
          <a:p>
            <a:pPr lvl="0" algn="just"/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социально опасном положении.</a:t>
            </a:r>
          </a:p>
          <a:p>
            <a:pPr lvl="0" algn="just"/>
            <a:r>
              <a:rPr lang="ru-RU" alt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/Комиссия по делам несовершеннолетних и защите их прав</a:t>
            </a:r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lvl="0" algn="just"/>
            <a:endParaRPr lang="ru-RU" sz="1600" b="1" i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ОНЛАЙН</a:t>
            </a:r>
            <a:endParaRPr lang="ru-RU" sz="1600" i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48690" name="TextBox 6"/>
          <p:cNvSpPr txBox="1"/>
          <p:nvPr/>
        </p:nvSpPr>
        <p:spPr>
          <a:xfrm>
            <a:off x="1091820" y="3643952"/>
            <a:ext cx="805218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altLang="zh-CN" sz="14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Фотовыставка </a:t>
            </a:r>
            <a:r>
              <a:rPr lang="ru-RU" altLang="zh-CN" sz="14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детских творческих работ «Семья Снеговиков</a:t>
            </a:r>
            <a:r>
              <a:rPr lang="ru-RU" altLang="zh-CN" sz="14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lvl="0"/>
            <a:r>
              <a:rPr lang="ru-RU" altLang="zh-CN" sz="14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zh-CN" sz="14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ru-RU" altLang="zh-CN" sz="14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СЕМЬЯСНЕГОВИКОВ</a:t>
            </a:r>
          </a:p>
          <a:p>
            <a:pPr lvl="0"/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Фотовыставка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«Новогодняя игрушка – семейная реликвия»</a:t>
            </a:r>
          </a:p>
          <a:p>
            <a:pPr lvl="0"/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СЕМЕЙНАЯРЕЛИКВИЯ</a:t>
            </a:r>
          </a:p>
          <a:p>
            <a:pPr lvl="0"/>
            <a:r>
              <a:rPr lang="ru-RU" altLang="zh-CN" sz="14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Конкурс </a:t>
            </a:r>
            <a:r>
              <a:rPr lang="ru-RU" altLang="zh-CN" sz="14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поделок «Восточный календарь</a:t>
            </a:r>
            <a:r>
              <a:rPr lang="ru-RU" altLang="zh-CN" sz="14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lvl="0"/>
            <a:r>
              <a:rPr lang="ru-RU" altLang="zh-CN" sz="14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zh-CN" sz="14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ru-RU" altLang="zh-CN" sz="14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ВОСТОЧНЫЙКАЛЕНДАРЬ</a:t>
            </a:r>
          </a:p>
          <a:p>
            <a:pPr lvl="0"/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</a:t>
            </a:r>
            <a:r>
              <a:rPr lang="ru-RU" alt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ru-RU" alt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755906"/>
            <a:ext cx="1726755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  </a:t>
            </a:r>
            <a:r>
              <a:rPr lang="en-US" sz="36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30</a:t>
            </a:r>
            <a:r>
              <a:rPr lang="ru-RU" sz="36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.12.-</a:t>
            </a:r>
          </a:p>
          <a:p>
            <a:pPr lvl="0" algn="ctr"/>
            <a:r>
              <a:rPr lang="ru-RU" sz="36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31.12</a:t>
            </a:r>
            <a:endParaRPr lang="ru-RU" sz="3600" dirty="0">
              <a:solidFill>
                <a:srgbClr val="9F140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Segoe UI Symbol" panose="020B0502040204020203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Рисунок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3986" y="150126"/>
            <a:ext cx="9172817" cy="6857999"/>
          </a:xfrm>
          <a:prstGeom prst="rect">
            <a:avLst/>
          </a:prstGeom>
        </p:spPr>
      </p:pic>
      <p:sp>
        <p:nvSpPr>
          <p:cNvPr id="1048686" name="TextBox 2"/>
          <p:cNvSpPr txBox="1"/>
          <p:nvPr/>
        </p:nvSpPr>
        <p:spPr>
          <a:xfrm>
            <a:off x="969816" y="638812"/>
            <a:ext cx="7677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3600" b="1" i="1" dirty="0" smtClean="0">
                <a:solidFill>
                  <a:srgbClr val="D8A2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День здоровья</a:t>
            </a:r>
            <a:endParaRPr lang="ru-RU" altLang="ru-RU" sz="2000" b="1" i="1" dirty="0" smtClean="0">
              <a:solidFill>
                <a:srgbClr val="D8A2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</a:endParaRPr>
          </a:p>
        </p:txBody>
      </p:sp>
      <p:sp>
        <p:nvSpPr>
          <p:cNvPr id="1048690" name="TextBox 6"/>
          <p:cNvSpPr txBox="1"/>
          <p:nvPr/>
        </p:nvSpPr>
        <p:spPr>
          <a:xfrm>
            <a:off x="939403" y="2653113"/>
            <a:ext cx="81203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11:00 День башкирской (скандинавской) ходьбы. ПКиО «Первомайский».</a:t>
            </a:r>
          </a:p>
          <a:p>
            <a:pPr lvl="0"/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altLang="ru-RU" sz="1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УфаПарк</a:t>
            </a:r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 «Первомайский», отдел </a:t>
            </a:r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физической культуре и спорту/</a:t>
            </a:r>
          </a:p>
          <a:p>
            <a:pPr lvl="0"/>
            <a:endParaRPr lang="ru-RU" altLang="ru-RU" sz="1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</a:t>
            </a:r>
            <a:r>
              <a:rPr lang="ru-RU" sz="1600" b="1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ОНЛАЙН</a:t>
            </a:r>
          </a:p>
          <a:p>
            <a:pPr lvl="0" algn="ctr"/>
            <a:endParaRPr lang="ru-RU" sz="1600" b="1" i="1" dirty="0" smtClean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Поздравление жителей Калининского района с Новым 2022 годом.</a:t>
            </a:r>
          </a:p>
          <a:p>
            <a:pPr lvl="0"/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Официальная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группа в социальной сети «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ВКонтакте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endParaRPr lang="ru-RU" alt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vk.com/odpk_lider_ufa; https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://www.instagram.com/mbu_odpk_lider</a:t>
            </a:r>
          </a:p>
          <a:p>
            <a:pPr lvl="0"/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alt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культуры и </a:t>
            </a:r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молодёжной </a:t>
            </a:r>
            <a:r>
              <a:rPr lang="ru-RU" alt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политики, МБУ ОДПК «Лидер»/</a:t>
            </a:r>
          </a:p>
          <a:p>
            <a:pPr lvl="0"/>
            <a:endParaRPr lang="ru-RU" alt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alt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6558" y="1164019"/>
            <a:ext cx="15856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  </a:t>
            </a:r>
            <a:r>
              <a:rPr lang="en-US" sz="36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01</a:t>
            </a:r>
            <a:r>
              <a:rPr lang="ru-RU" sz="36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.01.</a:t>
            </a:r>
            <a:endParaRPr lang="ru-RU" sz="3600" dirty="0">
              <a:solidFill>
                <a:srgbClr val="9F140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Segoe UI Symbol" panose="020B0502040204020203" pitchFamily="34" charset="0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3375719" y="1923955"/>
            <a:ext cx="28660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ОФЛАЙН</a:t>
            </a:r>
            <a:endParaRPr lang="ru-RU" sz="1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66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Рисунок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48691" name="TextBox 2"/>
          <p:cNvSpPr txBox="1"/>
          <p:nvPr/>
        </p:nvSpPr>
        <p:spPr>
          <a:xfrm>
            <a:off x="1589804" y="303386"/>
            <a:ext cx="5964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/>
            <a:r>
              <a:rPr lang="ru-RU" altLang="ru-RU" sz="3600" b="1" i="1" dirty="0" smtClean="0">
                <a:solidFill>
                  <a:srgbClr val="D49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День зимней эстафеты</a:t>
            </a:r>
            <a:endParaRPr lang="ru-RU" altLang="ru-RU" sz="3600" b="1" i="1" dirty="0">
              <a:solidFill>
                <a:srgbClr val="D49E5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048692" name="TextBox 3"/>
          <p:cNvSpPr txBox="1"/>
          <p:nvPr/>
        </p:nvSpPr>
        <p:spPr>
          <a:xfrm>
            <a:off x="3175686" y="1136941"/>
            <a:ext cx="2792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/>
            <a:r>
              <a:rPr lang="ru-RU" sz="1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ОФЛАЙН</a:t>
            </a:r>
          </a:p>
        </p:txBody>
      </p:sp>
      <p:sp>
        <p:nvSpPr>
          <p:cNvPr id="1048693" name="TextBox 1048692"/>
          <p:cNvSpPr txBox="1"/>
          <p:nvPr/>
        </p:nvSpPr>
        <p:spPr>
          <a:xfrm>
            <a:off x="884098" y="1525927"/>
            <a:ext cx="8084545" cy="5325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/>
          <a:p>
            <a:endParaRPr lang="ru-RU" sz="1600" b="1" dirty="0" smtClean="0">
              <a:solidFill>
                <a:srgbClr val="330066"/>
              </a:solidFill>
            </a:endParaRPr>
          </a:p>
          <a:p>
            <a:r>
              <a:rPr lang="ru-RU" sz="1600" b="1" u="sng" dirty="0" smtClean="0">
                <a:solidFill>
                  <a:srgbClr val="002060"/>
                </a:solidFill>
              </a:rPr>
              <a:t>12:00 </a:t>
            </a:r>
            <a:r>
              <a:rPr lang="ru-RU" sz="1600" b="1" dirty="0" smtClean="0">
                <a:solidFill>
                  <a:srgbClr val="002060"/>
                </a:solidFill>
              </a:rPr>
              <a:t>Игры для детей «Наши традиции». Федоровский дом культуры.</a:t>
            </a:r>
          </a:p>
          <a:p>
            <a:r>
              <a:rPr lang="ru-RU" sz="1600" b="1" dirty="0" smtClean="0">
                <a:solidFill>
                  <a:srgbClr val="0070C0"/>
                </a:solidFill>
              </a:rPr>
              <a:t>/Отдел культуры и молодёжной политики/</a:t>
            </a:r>
          </a:p>
          <a:p>
            <a:r>
              <a:rPr lang="ru-RU" sz="1600" b="1" u="sng" dirty="0" smtClean="0">
                <a:solidFill>
                  <a:srgbClr val="002060"/>
                </a:solidFill>
              </a:rPr>
              <a:t>12:00; 14:00</a:t>
            </a:r>
            <a:r>
              <a:rPr lang="ru-RU" sz="1600" b="1" dirty="0" smtClean="0">
                <a:solidFill>
                  <a:srgbClr val="002060"/>
                </a:solidFill>
              </a:rPr>
              <a:t> Новогоднее представление «Новогодняя сказка в гостях у Троллей».</a:t>
            </a:r>
          </a:p>
          <a:p>
            <a:r>
              <a:rPr lang="ru-RU" sz="1600" b="1" dirty="0" smtClean="0">
                <a:solidFill>
                  <a:srgbClr val="002060"/>
                </a:solidFill>
              </a:rPr>
              <a:t>ДК «Моторостроитель».</a:t>
            </a:r>
          </a:p>
          <a:p>
            <a:r>
              <a:rPr lang="ru-RU" sz="1600" b="1" dirty="0" smtClean="0">
                <a:solidFill>
                  <a:srgbClr val="0070C0"/>
                </a:solidFill>
              </a:rPr>
              <a:t>/ДК «Моторостроитель, отдел культуры и молодёжной политики/</a:t>
            </a:r>
            <a:r>
              <a:rPr lang="ru-RU" sz="1600" b="1" dirty="0">
                <a:solidFill>
                  <a:srgbClr val="330066"/>
                </a:solidFill>
              </a:rPr>
              <a:t>
</a:t>
            </a:r>
          </a:p>
          <a:p>
            <a:pPr lvl="0" algn="just"/>
            <a:r>
              <a:rPr lang="en-US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</a:t>
            </a:r>
          </a:p>
          <a:p>
            <a:pPr lvl="0" algn="just"/>
            <a:r>
              <a:rPr lang="en-US" altLang="ru-RU" sz="1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1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</a:t>
            </a:r>
            <a:r>
              <a:rPr lang="ru-RU" altLang="ru-RU" sz="1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ОНЛАЙН</a:t>
            </a:r>
          </a:p>
          <a:p>
            <a:pPr lvl="0" algn="just"/>
            <a:endParaRPr lang="ru-RU" altLang="ru-RU" b="1" i="1" u="sng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Поздравление ветеранов Великой Отечественной войны, ветеранов боевых действий</a:t>
            </a:r>
          </a:p>
          <a:p>
            <a:pPr lvl="0" algn="just"/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Новым 2022 годом.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Официальная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группа в социальной сети «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ВКонтакте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https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://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vk.com/odpk_lider_ufa;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https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://www.instagram.com/mbu_odpk_lider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</a:p>
          <a:p>
            <a:pPr lvl="0"/>
            <a:r>
              <a:rPr lang="ru-RU" alt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культуры и </a:t>
            </a:r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молодёжной </a:t>
            </a:r>
            <a:r>
              <a:rPr lang="ru-RU" alt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политики, МБУ ОДПК «Лидер»/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solidFill>
                  <a:srgbClr val="000000"/>
                </a:solidFill>
              </a:rPr>
              <a:t>
</a:t>
            </a:r>
            <a:endParaRPr lang="ru-RU" sz="1600" b="1" i="1" u="sng" dirty="0">
              <a:solidFill>
                <a:srgbClr val="993300"/>
              </a:solidFill>
            </a:endParaRPr>
          </a:p>
        </p:txBody>
      </p:sp>
      <p:sp>
        <p:nvSpPr>
          <p:cNvPr id="1048694" name="TextBox 1048693"/>
          <p:cNvSpPr txBox="1"/>
          <p:nvPr/>
        </p:nvSpPr>
        <p:spPr>
          <a:xfrm>
            <a:off x="246090" y="5091019"/>
            <a:ext cx="8722553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rgbClr val="000000"/>
                </a:solidFill>
              </a:rPr>
              <a:t>
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6090" y="952275"/>
            <a:ext cx="14830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02</a:t>
            </a:r>
            <a:r>
              <a:rPr lang="ru-RU" sz="40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.</a:t>
            </a:r>
            <a:r>
              <a:rPr lang="en-US" sz="40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01</a:t>
            </a:r>
            <a:r>
              <a:rPr lang="ru-RU" sz="40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.</a:t>
            </a:r>
            <a:endParaRPr lang="ru-RU" sz="4000" dirty="0">
              <a:solidFill>
                <a:srgbClr val="9F140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Segoe UI Symbol" panose="020B0502040204020203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1611"/>
            <a:ext cx="9144000" cy="6858000"/>
          </a:xfrm>
          <a:prstGeom prst="rect">
            <a:avLst/>
          </a:prstGeom>
        </p:spPr>
      </p:pic>
      <p:sp>
        <p:nvSpPr>
          <p:cNvPr id="1048699" name="Текст 6"/>
          <p:cNvSpPr txBox="1"/>
          <p:nvPr/>
        </p:nvSpPr>
        <p:spPr>
          <a:xfrm>
            <a:off x="3425588" y="4435522"/>
            <a:ext cx="1651379" cy="4635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ОНЛАЙН</a:t>
            </a:r>
          </a:p>
        </p:txBody>
      </p:sp>
      <p:sp>
        <p:nvSpPr>
          <p:cNvPr id="1048700" name="Текст 4"/>
          <p:cNvSpPr txBox="1"/>
          <p:nvPr/>
        </p:nvSpPr>
        <p:spPr>
          <a:xfrm>
            <a:off x="2911961" y="1209666"/>
            <a:ext cx="2830926" cy="4119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ОФЛАЙН</a:t>
            </a:r>
            <a:endParaRPr lang="ru-RU" sz="1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48701" name="Заголовок 1"/>
          <p:cNvSpPr txBox="1"/>
          <p:nvPr/>
        </p:nvSpPr>
        <p:spPr>
          <a:xfrm>
            <a:off x="1319516" y="-90911"/>
            <a:ext cx="9187072" cy="13005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3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endParaRPr lang="ru-RU" altLang="ru-RU" sz="3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048704" name="Заголовок 1"/>
          <p:cNvSpPr txBox="1"/>
          <p:nvPr/>
        </p:nvSpPr>
        <p:spPr>
          <a:xfrm>
            <a:off x="1694472" y="265105"/>
            <a:ext cx="6118209" cy="6610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3600" b="1" i="1" dirty="0" smtClean="0">
                <a:solidFill>
                  <a:srgbClr val="D49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спортивной семьи </a:t>
            </a:r>
            <a:endParaRPr lang="ru-RU" altLang="ru-RU" sz="3600" b="1" i="1" dirty="0">
              <a:solidFill>
                <a:srgbClr val="D49E5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705" name="Прямоугольник 5"/>
          <p:cNvSpPr/>
          <p:nvPr/>
        </p:nvSpPr>
        <p:spPr>
          <a:xfrm>
            <a:off x="719226" y="4947265"/>
            <a:ext cx="800018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16:00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Мастер-класс по изготовлению бумажных снежинок «Снежинки-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балеринки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Официальная группа в социальной сети «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ВКонтакте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vk.com/odpk_lider_ufa;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https://www.instagram.com/mbu_odpk_lider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lvl="0"/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alt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культуры и </a:t>
            </a:r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молодёжной </a:t>
            </a:r>
            <a:r>
              <a:rPr lang="ru-RU" alt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политики, МБУ ОДПК «Лидер</a:t>
            </a:r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»/</a:t>
            </a:r>
            <a:endParaRPr lang="ru-RU" alt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706" name="Прямоугольник 18"/>
          <p:cNvSpPr/>
          <p:nvPr/>
        </p:nvSpPr>
        <p:spPr>
          <a:xfrm>
            <a:off x="312504" y="3009004"/>
            <a:ext cx="84587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altLang="ru-RU" sz="1400" b="1" u="sng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/>
            <a:endParaRPr lang="ru-RU" alt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707" name="TextBox 19"/>
          <p:cNvSpPr txBox="1"/>
          <p:nvPr/>
        </p:nvSpPr>
        <p:spPr>
          <a:xfrm>
            <a:off x="9619408" y="-2220296"/>
            <a:ext cx="1297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2021 год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7993" y="1622446"/>
            <a:ext cx="714656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11:00 – 13:00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День забавных игр. Хоккейная коробка, ул. Первомайская, 53.</a:t>
            </a:r>
          </a:p>
          <a:p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11:00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Марафон «Забег обещаний». Микрорайон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Шакша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11:00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Первенство Калининского района по хоккею  «Золотая шайба» - 2021.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МБОУ «Школа № 74 им. Г.И.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Мушникова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по физической культуре и спорту/</a:t>
            </a:r>
          </a:p>
          <a:p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12:00; 14:00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Новогоднее представление «Новогодняя сказка в гостях у Троллей». ДК «Моторостроитель».</a:t>
            </a:r>
          </a:p>
          <a:p>
            <a:r>
              <a:rPr lang="ru-RU" sz="1400" b="1" u="sng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ДК «Моторостроитель, отдел культуры и молодёжной политики/</a:t>
            </a:r>
          </a:p>
          <a:p>
            <a:pPr lvl="0" algn="just"/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16:00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Конкурс снежных фигур «Арт Новый Год»,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 «Первомайский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alt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alt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altLang="ru-RU" sz="1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УфаПарк</a:t>
            </a:r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 «Первомайский», отдел культуры и молодёжной политики/</a:t>
            </a:r>
            <a:endParaRPr lang="ru-RU" alt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Межведомственный профилактический рейд  в семьи, находящиеся</a:t>
            </a:r>
          </a:p>
          <a:p>
            <a:pPr lvl="0"/>
            <a:r>
              <a:rPr lang="ru-RU" sz="14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социально опасном положении</a:t>
            </a:r>
            <a:r>
              <a:rPr lang="ru-RU" sz="14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b="1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/Комиссия по делам </a:t>
            </a:r>
            <a:r>
              <a:rPr lang="ru-RU" sz="14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несовершеннолетних и защите их </a:t>
            </a:r>
            <a:r>
              <a:rPr lang="ru-RU" sz="14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прав/ </a:t>
            </a:r>
            <a:endParaRPr lang="ru-RU" sz="1400" b="1" kern="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3252" y="972173"/>
            <a:ext cx="15924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03</a:t>
            </a:r>
            <a:r>
              <a:rPr lang="ru-RU" sz="40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.</a:t>
            </a:r>
            <a:r>
              <a:rPr lang="en-US" sz="40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01</a:t>
            </a:r>
            <a:r>
              <a:rPr lang="ru-RU" sz="40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.</a:t>
            </a:r>
            <a:endParaRPr lang="ru-RU" sz="4000" dirty="0">
              <a:solidFill>
                <a:srgbClr val="9F140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Segoe UI Symbol" panose="020B0502040204020203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739"/>
            <a:ext cx="9144793" cy="6858594"/>
          </a:xfrm>
          <a:prstGeom prst="rect">
            <a:avLst/>
          </a:prstGeom>
        </p:spPr>
      </p:pic>
      <p:sp>
        <p:nvSpPr>
          <p:cNvPr id="1048712" name="Заголовок 1"/>
          <p:cNvSpPr txBox="1"/>
          <p:nvPr/>
        </p:nvSpPr>
        <p:spPr>
          <a:xfrm>
            <a:off x="1856508" y="228841"/>
            <a:ext cx="6000661" cy="6327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4000" b="1" i="1" dirty="0" smtClean="0">
                <a:solidFill>
                  <a:srgbClr val="D49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фестиваля снеговика</a:t>
            </a:r>
            <a:endParaRPr lang="ru-RU" altLang="ru-RU" sz="4000" b="1" i="1" dirty="0">
              <a:solidFill>
                <a:srgbClr val="D49E5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713" name="Прямоугольник 9"/>
          <p:cNvSpPr/>
          <p:nvPr/>
        </p:nvSpPr>
        <p:spPr>
          <a:xfrm>
            <a:off x="1127085" y="1848101"/>
            <a:ext cx="820384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12:00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«Веселые старты». Отделение «Футбол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 Хоккейная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коробка, </a:t>
            </a:r>
            <a:endParaRPr 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Гвардейская,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46/2.</a:t>
            </a:r>
            <a:endParaRPr 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тдел по физической культуре и спорту/</a:t>
            </a:r>
          </a:p>
          <a:p>
            <a:pPr lvl="0"/>
            <a:r>
              <a:rPr lang="ru-RU" sz="1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12:00; 14:00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Новогоднее представление «Новогодняя сказка в гостях у Троллей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lvl="0"/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ДК «Моторостроитель».</a:t>
            </a:r>
          </a:p>
          <a:p>
            <a:pPr lvl="0"/>
            <a:r>
              <a:rPr lang="ru-RU" sz="14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ДК «Моторостроитель, отдел культуры и молодёжной политики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lvl="0"/>
            <a:r>
              <a:rPr lang="ru-RU" sz="14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Межведомственный профилактический рейд  в семьи, находящиеся</a:t>
            </a:r>
          </a:p>
          <a:p>
            <a:pPr lvl="0"/>
            <a:r>
              <a:rPr lang="ru-RU" sz="14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социально опасном положении.</a:t>
            </a:r>
          </a:p>
          <a:p>
            <a:pPr lvl="0"/>
            <a:r>
              <a:rPr lang="ru-RU" sz="14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/Комиссия по делам несовершеннолетних и защите их прав/ </a:t>
            </a:r>
          </a:p>
          <a:p>
            <a:pPr lvl="0"/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</a:t>
            </a:r>
          </a:p>
          <a:p>
            <a:pPr lvl="0"/>
            <a:r>
              <a:rPr lang="ru-RU" sz="1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</a:t>
            </a:r>
            <a:r>
              <a:rPr lang="ru-RU" sz="1600" b="1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ОНЛАЙН</a:t>
            </a:r>
          </a:p>
          <a:p>
            <a:pPr lvl="0"/>
            <a:endParaRPr lang="ru-RU" sz="1600" b="1" i="1" dirty="0" smtClean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13:00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Мастер-класс «Школа рукодельницы». Федоровский дом культуры.</a:t>
            </a:r>
          </a:p>
          <a:p>
            <a:pPr lvl="0"/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культуры и 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молодёжной политики/</a:t>
            </a:r>
          </a:p>
          <a:p>
            <a:pPr lvl="0"/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15:00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Онлайн-викторина «Правила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движения - правила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жизни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Официальная группа в социальной сети «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ВКонтакте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lvl="0"/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vk.com/odpk_lider_ufa;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https://www.instagram.com/mbu_odpk_lider/</a:t>
            </a:r>
          </a:p>
          <a:p>
            <a:pPr lvl="0"/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культуры и 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молодёжной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политики, МБУ ОДПК «Лидер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»/</a:t>
            </a:r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716" name="Текст 4"/>
          <p:cNvSpPr txBox="1"/>
          <p:nvPr/>
        </p:nvSpPr>
        <p:spPr>
          <a:xfrm>
            <a:off x="3730251" y="1096460"/>
            <a:ext cx="1684289" cy="3687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ОФЛАЙН</a:t>
            </a:r>
            <a:endParaRPr lang="ru-RU" sz="1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0882" y="912412"/>
            <a:ext cx="14830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0</a:t>
            </a:r>
            <a:r>
              <a:rPr lang="ru-RU" sz="4000" dirty="0" smtClean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4.</a:t>
            </a:r>
            <a:r>
              <a:rPr lang="en-US" sz="4000" dirty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01</a:t>
            </a:r>
            <a:r>
              <a:rPr lang="ru-RU" sz="4000" dirty="0">
                <a:solidFill>
                  <a:srgbClr val="9F14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 Symbol" panose="020B0502040204020203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793" cy="6864691"/>
          </a:xfrm>
          <a:prstGeom prst="rect">
            <a:avLst/>
          </a:prstGeom>
        </p:spPr>
      </p:pic>
      <p:sp>
        <p:nvSpPr>
          <p:cNvPr id="1048725" name="Заголовок 1"/>
          <p:cNvSpPr txBox="1"/>
          <p:nvPr/>
        </p:nvSpPr>
        <p:spPr>
          <a:xfrm>
            <a:off x="-21538" y="342441"/>
            <a:ext cx="9187072" cy="7308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3600" b="1" i="1" dirty="0" smtClean="0">
                <a:solidFill>
                  <a:srgbClr val="D49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Сабантуй. Конкурс самоваров</a:t>
            </a:r>
          </a:p>
        </p:txBody>
      </p:sp>
      <p:sp>
        <p:nvSpPr>
          <p:cNvPr id="1048726" name="Прямоугольник 9"/>
          <p:cNvSpPr/>
          <p:nvPr/>
        </p:nvSpPr>
        <p:spPr>
          <a:xfrm>
            <a:off x="522662" y="838983"/>
            <a:ext cx="8394133" cy="515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1400" b="1" dirty="0" smtClean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altLang="ru-RU" sz="1350" b="1" u="sng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729" name="Текст 4"/>
          <p:cNvSpPr txBox="1"/>
          <p:nvPr/>
        </p:nvSpPr>
        <p:spPr>
          <a:xfrm>
            <a:off x="3753134" y="1199082"/>
            <a:ext cx="1421533" cy="3977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ОФЛАЙН</a:t>
            </a:r>
            <a:endParaRPr lang="ru-RU" sz="2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730" name="Текст 6"/>
          <p:cNvSpPr txBox="1"/>
          <p:nvPr/>
        </p:nvSpPr>
        <p:spPr>
          <a:xfrm>
            <a:off x="3632530" y="3774538"/>
            <a:ext cx="1640046" cy="3855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</a:t>
            </a:r>
          </a:p>
        </p:txBody>
      </p:sp>
      <p:sp>
        <p:nvSpPr>
          <p:cNvPr id="1048731" name="Текст 6"/>
          <p:cNvSpPr txBox="1"/>
          <p:nvPr/>
        </p:nvSpPr>
        <p:spPr>
          <a:xfrm>
            <a:off x="9358249" y="5266123"/>
            <a:ext cx="313785" cy="45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ru-RU" dirty="0" smtClean="0"/>
              <a:t>,</a:t>
            </a:r>
            <a:endParaRPr lang="ru-RU" dirty="0"/>
          </a:p>
        </p:txBody>
      </p:sp>
      <p:sp>
        <p:nvSpPr>
          <p:cNvPr id="1048733" name="TextBox 19"/>
          <p:cNvSpPr txBox="1"/>
          <p:nvPr/>
        </p:nvSpPr>
        <p:spPr>
          <a:xfrm rot="20896114">
            <a:off x="10110927" y="-2627056"/>
            <a:ext cx="1297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2021 год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57661" y="1878073"/>
            <a:ext cx="758978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11:00- 13:00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Новогодний турнир по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регби. Хоккейная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коробка, </a:t>
            </a:r>
            <a:endParaRPr 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Первомайская,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53.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по физической культуре и спорту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17:00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Анимационная игровая программа «Час игры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УфаПарка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«Снежный отрыв».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 «Первомайский»</a:t>
            </a:r>
          </a:p>
          <a:p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УфаПарк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 «Первомайский», отдел культуры и молодёжной политики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Межведомственный профилактический рейд  в семьи, находящиеся</a:t>
            </a:r>
          </a:p>
          <a:p>
            <a:pPr lvl="0"/>
            <a:r>
              <a:rPr lang="ru-RU" sz="14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 опасном положении</a:t>
            </a:r>
            <a:r>
              <a:rPr lang="ru-RU" sz="14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ru-RU" sz="14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/Комиссия по делам </a:t>
            </a:r>
            <a:r>
              <a:rPr lang="ru-RU" sz="14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несовершеннолетних и защите их </a:t>
            </a:r>
            <a:r>
              <a:rPr lang="ru-RU" sz="14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прав/ </a:t>
            </a:r>
            <a:endParaRPr lang="ru-RU" sz="1400" b="1" kern="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400" b="1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400" b="1" kern="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400" b="1" kern="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400" b="1" kern="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400" b="1" kern="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400" b="1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400" b="1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0140" y="1156470"/>
            <a:ext cx="148309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0" cap="none" spc="0" dirty="0" smtClean="0">
                <a:ln w="0"/>
                <a:solidFill>
                  <a:srgbClr val="99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05.01.</a:t>
            </a:r>
            <a:endParaRPr lang="ru-RU" sz="4000" b="0" cap="none" spc="0" dirty="0">
              <a:ln w="0"/>
              <a:solidFill>
                <a:srgbClr val="99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97423" y="4285886"/>
            <a:ext cx="69804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15:00 </a:t>
            </a:r>
            <a:r>
              <a:rPr 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Викторина«Пернатые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друзья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приуроченная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 Дню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птиц. Официальная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группа в социальной сети «</a:t>
            </a:r>
            <a:r>
              <a:rPr 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ВКонтакте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https://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vk.com/odpk_lider_ufa;</a:t>
            </a:r>
          </a:p>
          <a:p>
            <a:pPr lvl="0"/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культуры и 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молодёжной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политики, МБУ ОДПК «Лидер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»/</a:t>
            </a:r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78320" y="404905"/>
            <a:ext cx="9144793" cy="6870787"/>
          </a:xfrm>
          <a:prstGeom prst="rect">
            <a:avLst/>
          </a:prstGeom>
        </p:spPr>
      </p:pic>
      <p:sp>
        <p:nvSpPr>
          <p:cNvPr id="1048741" name="Заголовок 1"/>
          <p:cNvSpPr txBox="1"/>
          <p:nvPr/>
        </p:nvSpPr>
        <p:spPr>
          <a:xfrm>
            <a:off x="-201983" y="297432"/>
            <a:ext cx="9187072" cy="7381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3600" b="1" i="1" dirty="0" smtClean="0">
                <a:solidFill>
                  <a:srgbClr val="D49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белоснежной зимы  </a:t>
            </a:r>
            <a:endParaRPr lang="ru-RU" altLang="ru-RU" sz="3600" b="1" i="1" dirty="0">
              <a:solidFill>
                <a:srgbClr val="D49E5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742" name="Прямоугольник 9"/>
          <p:cNvSpPr/>
          <p:nvPr/>
        </p:nvSpPr>
        <p:spPr>
          <a:xfrm>
            <a:off x="650088" y="1978410"/>
            <a:ext cx="820384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11:00 – 13:00 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Новогодние семейные игры «Веселые эстафеты».</a:t>
            </a:r>
          </a:p>
          <a:p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Хоккейная коробка, ул.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Ферина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9.</a:t>
            </a:r>
          </a:p>
          <a:p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по физической культуре и спорту/</a:t>
            </a:r>
          </a:p>
          <a:p>
            <a:endParaRPr lang="ru-RU" sz="1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12:00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Караоке - дискотека для малышей «Ты звезда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 Федоровский дом культуры.</a:t>
            </a:r>
          </a:p>
          <a:p>
            <a:pPr lvl="0"/>
            <a:r>
              <a:rPr lang="ru-RU" alt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культуры и </a:t>
            </a:r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молодёжной </a:t>
            </a:r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политики/</a:t>
            </a:r>
          </a:p>
          <a:p>
            <a:pPr lvl="0"/>
            <a:r>
              <a:rPr lang="ru-RU" sz="14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Межведомственный </a:t>
            </a:r>
            <a:r>
              <a:rPr lang="ru-RU" sz="14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профилактический рейд  в семьи, находящиеся</a:t>
            </a:r>
          </a:p>
          <a:p>
            <a:pPr lvl="0"/>
            <a:r>
              <a:rPr lang="ru-RU" sz="14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социально опасном положении.</a:t>
            </a:r>
          </a:p>
          <a:p>
            <a:pPr lvl="0"/>
            <a:r>
              <a:rPr lang="ru-RU" sz="14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/Комиссия по делам несовершеннолетних и защите их прав/ </a:t>
            </a:r>
          </a:p>
          <a:p>
            <a:endParaRPr lang="ru-RU" altLang="ru-RU" sz="1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744" name="TextBox 12"/>
          <p:cNvSpPr txBox="1"/>
          <p:nvPr/>
        </p:nvSpPr>
        <p:spPr>
          <a:xfrm>
            <a:off x="650088" y="3974952"/>
            <a:ext cx="83545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ru-RU" altLang="ru-RU" sz="1400" b="1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alt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ru-RU" altLang="ru-RU" sz="1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:00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Беседа «История и традиции праздника «Рождество Христово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»</a:t>
            </a:r>
          </a:p>
          <a:p>
            <a:pPr lvl="0" algn="just"/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Официальная группа в социальной сети «</a:t>
            </a:r>
            <a:r>
              <a:rPr lang="ru-RU" alt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ВКонтакте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lvl="0" algn="just"/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vk.com/odpk_lider_ufa;</a:t>
            </a:r>
            <a:endParaRPr lang="ru-RU" alt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https://www.instagram.com/mbu_odpk_lider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lvl="0"/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alt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культуры и </a:t>
            </a:r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молодёжной </a:t>
            </a:r>
            <a:r>
              <a:rPr lang="ru-RU" alt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политики,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МБУ ОДПК «Лидер»/</a:t>
            </a:r>
          </a:p>
          <a:p>
            <a:pPr lvl="0" algn="ctr"/>
            <a:endParaRPr lang="ru-RU" altLang="ru-RU" sz="1400" b="1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745" name="Текст 4"/>
          <p:cNvSpPr txBox="1"/>
          <p:nvPr/>
        </p:nvSpPr>
        <p:spPr>
          <a:xfrm>
            <a:off x="3549408" y="1396423"/>
            <a:ext cx="1684289" cy="3529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ОФЛАЙН</a:t>
            </a:r>
            <a:endParaRPr lang="ru-RU" sz="1600" b="1" i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48746" name="Текст 6"/>
          <p:cNvSpPr txBox="1"/>
          <p:nvPr/>
        </p:nvSpPr>
        <p:spPr>
          <a:xfrm>
            <a:off x="3549408" y="3974952"/>
            <a:ext cx="1684289" cy="26950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700" b="1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ОНЛАЙН</a:t>
            </a:r>
          </a:p>
          <a:p>
            <a:endParaRPr lang="ru-RU" dirty="0"/>
          </a:p>
        </p:txBody>
      </p:sp>
      <p:sp>
        <p:nvSpPr>
          <p:cNvPr id="1048747" name="Текст 6"/>
          <p:cNvSpPr txBox="1"/>
          <p:nvPr/>
        </p:nvSpPr>
        <p:spPr>
          <a:xfrm>
            <a:off x="9358249" y="5266123"/>
            <a:ext cx="313785" cy="45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ru-RU" dirty="0" smtClean="0"/>
              <a:t>,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6329" y="1118306"/>
            <a:ext cx="14830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dirty="0" smtClean="0">
                <a:ln w="0"/>
                <a:solidFill>
                  <a:srgbClr val="99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06.01.</a:t>
            </a:r>
            <a:endParaRPr lang="ru-RU" sz="4000" dirty="0">
              <a:ln w="0"/>
              <a:solidFill>
                <a:srgbClr val="99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81221" y="-150307"/>
            <a:ext cx="9144793" cy="6870787"/>
          </a:xfrm>
          <a:prstGeom prst="rect">
            <a:avLst/>
          </a:prstGeom>
        </p:spPr>
      </p:pic>
      <p:sp>
        <p:nvSpPr>
          <p:cNvPr id="1048757" name="Заголовок 1"/>
          <p:cNvSpPr txBox="1"/>
          <p:nvPr/>
        </p:nvSpPr>
        <p:spPr>
          <a:xfrm>
            <a:off x="984739" y="426007"/>
            <a:ext cx="6619402" cy="6422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altLang="ru-RU" sz="3600" b="1" i="1" dirty="0" smtClean="0">
                <a:solidFill>
                  <a:srgbClr val="D49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тепла и семейного уюта</a:t>
            </a:r>
            <a:endParaRPr lang="ru-RU" altLang="ru-RU" sz="3600" b="1" i="1" dirty="0">
              <a:solidFill>
                <a:srgbClr val="D49E5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758" name="Прямоугольник 9"/>
          <p:cNvSpPr/>
          <p:nvPr/>
        </p:nvSpPr>
        <p:spPr>
          <a:xfrm>
            <a:off x="1153549" y="1793193"/>
            <a:ext cx="732737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11:00-13:00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«Веселые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старты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Хоккейная коробка, ул. Первомайская,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53.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/Отдел </a:t>
            </a:r>
            <a:r>
              <a:rPr lang="ru-RU" altLang="ru-RU" sz="14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физической культуре и </a:t>
            </a:r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спорту/</a:t>
            </a:r>
          </a:p>
          <a:p>
            <a:pPr lvl="0"/>
            <a:endParaRPr lang="ru-RU" altLang="ru-RU" sz="1400" b="1" u="sng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r>
              <a:rPr lang="ru-RU" alt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18:00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Анимационная игровая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программа с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концертными номерами «Рождественский парк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».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 «Первомайский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УфаПарк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 «Первомайский», 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 и 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молодёжной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lvl="0"/>
            <a:endParaRPr lang="ru-RU" sz="1400" b="1" kern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Межведомственный </a:t>
            </a:r>
            <a:r>
              <a:rPr lang="ru-RU" sz="14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профилактический рейд  в семьи, находящиеся</a:t>
            </a:r>
          </a:p>
          <a:p>
            <a:pPr lvl="0"/>
            <a:r>
              <a:rPr lang="ru-RU" sz="14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социально опасном положении.</a:t>
            </a:r>
          </a:p>
          <a:p>
            <a:pPr lvl="0"/>
            <a:r>
              <a:rPr lang="ru-RU" sz="14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/Комиссия по делам несовершеннолетних и защите их прав/ </a:t>
            </a:r>
          </a:p>
          <a:p>
            <a:pPr lvl="0"/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761" name="Текст 4"/>
          <p:cNvSpPr txBox="1"/>
          <p:nvPr/>
        </p:nvSpPr>
        <p:spPr>
          <a:xfrm>
            <a:off x="3611631" y="1150990"/>
            <a:ext cx="1684289" cy="3496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ОФЛАЙН</a:t>
            </a:r>
            <a:endParaRPr lang="ru-RU" sz="1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48762" name="Текст 6"/>
          <p:cNvSpPr txBox="1"/>
          <p:nvPr/>
        </p:nvSpPr>
        <p:spPr>
          <a:xfrm>
            <a:off x="6035153" y="7506596"/>
            <a:ext cx="1537837" cy="47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048763" name="Текст 6"/>
          <p:cNvSpPr txBox="1"/>
          <p:nvPr/>
        </p:nvSpPr>
        <p:spPr>
          <a:xfrm>
            <a:off x="9358249" y="5266123"/>
            <a:ext cx="313785" cy="45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ru-RU" dirty="0" smtClean="0"/>
              <a:t>,</a:t>
            </a:r>
            <a:endParaRPr lang="ru-RU" dirty="0"/>
          </a:p>
        </p:txBody>
      </p:sp>
      <p:sp>
        <p:nvSpPr>
          <p:cNvPr id="1048764" name="TextBox 19"/>
          <p:cNvSpPr txBox="1"/>
          <p:nvPr/>
        </p:nvSpPr>
        <p:spPr>
          <a:xfrm>
            <a:off x="10484419" y="-2144573"/>
            <a:ext cx="1297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2021 год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7418" y="1002528"/>
            <a:ext cx="14830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dirty="0" smtClean="0">
                <a:ln w="0"/>
                <a:solidFill>
                  <a:srgbClr val="99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07.01.</a:t>
            </a:r>
            <a:endParaRPr lang="ru-RU" sz="4000" dirty="0">
              <a:ln w="0"/>
              <a:solidFill>
                <a:srgbClr val="99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37095" y="3896751"/>
            <a:ext cx="19728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1600" b="1" i="1" dirty="0" smtClean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ru-RU" sz="1600" b="1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ОНЛАЙН</a:t>
            </a:r>
            <a:endParaRPr lang="ru-RU" sz="1600" b="1" i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53550" y="4375052"/>
            <a:ext cx="721002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altLang="ru-RU" sz="1400" b="1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alt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ru-RU" alt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:00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Мастер-класс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по изготовлению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рождественских сувениров</a:t>
            </a:r>
          </a:p>
          <a:p>
            <a:pPr lvl="0" algn="just"/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«Рождественский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ангелочек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». </a:t>
            </a:r>
          </a:p>
          <a:p>
            <a:pPr lvl="0" algn="just"/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Официальная группа в социальной сети «</a:t>
            </a:r>
            <a:r>
              <a:rPr 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ВКонтакте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https://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vk.com/odpk_lider_ufa.</a:t>
            </a:r>
            <a:endParaRPr 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alt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культуры и </a:t>
            </a:r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молодёжной </a:t>
            </a:r>
            <a:r>
              <a:rPr lang="ru-RU" alt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политики,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МБУ ОДПК «Лидер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»/</a:t>
            </a:r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" y="-6394"/>
            <a:ext cx="9144793" cy="6870787"/>
          </a:xfrm>
          <a:prstGeom prst="rect">
            <a:avLst/>
          </a:prstGeom>
        </p:spPr>
      </p:pic>
      <p:sp>
        <p:nvSpPr>
          <p:cNvPr id="1048788" name="Заголовок 1"/>
          <p:cNvSpPr txBox="1"/>
          <p:nvPr/>
        </p:nvSpPr>
        <p:spPr>
          <a:xfrm>
            <a:off x="1339204" y="265045"/>
            <a:ext cx="6465589" cy="5628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3600" b="1" i="1" dirty="0" smtClean="0">
                <a:solidFill>
                  <a:srgbClr val="D49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Зимняя башкирская олимпиада</a:t>
            </a:r>
            <a:endParaRPr lang="ru-RU" altLang="ru-RU" sz="3600" b="1" i="1" dirty="0">
              <a:solidFill>
                <a:srgbClr val="D49E5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789" name="Прямоугольник 9"/>
          <p:cNvSpPr/>
          <p:nvPr/>
        </p:nvSpPr>
        <p:spPr>
          <a:xfrm>
            <a:off x="2796862" y="1311055"/>
            <a:ext cx="82038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1400" b="1" dirty="0" smtClean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altLang="ru-RU" sz="1400" b="1" dirty="0" smtClean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48791" name="TextBox 12"/>
          <p:cNvSpPr txBox="1"/>
          <p:nvPr/>
        </p:nvSpPr>
        <p:spPr>
          <a:xfrm>
            <a:off x="483270" y="3031325"/>
            <a:ext cx="84892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ru-RU" sz="1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altLang="ru-RU" sz="1400" b="1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400" b="1" u="sng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792" name="Текст 4"/>
          <p:cNvSpPr txBox="1"/>
          <p:nvPr/>
        </p:nvSpPr>
        <p:spPr>
          <a:xfrm>
            <a:off x="3484394" y="1229410"/>
            <a:ext cx="2369851" cy="2863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ОФЛАЙН</a:t>
            </a:r>
            <a:endParaRPr lang="ru-RU" sz="1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793" name="Текст 6"/>
          <p:cNvSpPr txBox="1"/>
          <p:nvPr/>
        </p:nvSpPr>
        <p:spPr>
          <a:xfrm>
            <a:off x="3907889" y="5194275"/>
            <a:ext cx="1640046" cy="328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500" dirty="0"/>
          </a:p>
        </p:txBody>
      </p:sp>
      <p:sp>
        <p:nvSpPr>
          <p:cNvPr id="1048794" name="Текст 6"/>
          <p:cNvSpPr txBox="1"/>
          <p:nvPr/>
        </p:nvSpPr>
        <p:spPr>
          <a:xfrm>
            <a:off x="9358249" y="5266123"/>
            <a:ext cx="313785" cy="45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ru-RU" dirty="0" smtClean="0"/>
              <a:t>,</a:t>
            </a:r>
            <a:endParaRPr lang="ru-RU" dirty="0"/>
          </a:p>
        </p:txBody>
      </p:sp>
      <p:sp>
        <p:nvSpPr>
          <p:cNvPr id="1048795" name="Прямоугольник 7"/>
          <p:cNvSpPr/>
          <p:nvPr/>
        </p:nvSpPr>
        <p:spPr>
          <a:xfrm>
            <a:off x="596922" y="5774628"/>
            <a:ext cx="87613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u="sng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797" name="Прямоугольник 11"/>
          <p:cNvSpPr/>
          <p:nvPr/>
        </p:nvSpPr>
        <p:spPr>
          <a:xfrm>
            <a:off x="1339204" y="1659711"/>
            <a:ext cx="646559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</a:t>
            </a:r>
            <a:r>
              <a:rPr lang="en-US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</a:t>
            </a:r>
            <a:r>
              <a:rPr lang="ru-RU" sz="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zh-CN" altLang="en-US" sz="1200" dirty="0">
              <a:solidFill>
                <a:srgbClr val="0070C0"/>
              </a:solidFill>
            </a:endParaRPr>
          </a:p>
          <a:p>
            <a:endParaRPr lang="ru-RU" sz="1200" b="1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11:00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Районный спортивный праздник «Зимушка-Зима».</a:t>
            </a:r>
          </a:p>
          <a:p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 им. Н. Гастелло, ул. Сельская Богородская, 1.</a:t>
            </a:r>
          </a:p>
          <a:p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по физической культуре и спорту/</a:t>
            </a:r>
          </a:p>
          <a:p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12:00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«Веселые старты». Отделение «Тхэквондо».</a:t>
            </a:r>
          </a:p>
          <a:p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Хоккейная коробка, ул. Гвардейская, 46/2.</a:t>
            </a:r>
          </a:p>
          <a:p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тдел по физической культуре и спорту/</a:t>
            </a:r>
          </a:p>
          <a:p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14:00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Эстафетно-спортивная программа «Зимняя Олимпия. Да».</a:t>
            </a:r>
          </a:p>
          <a:p>
            <a:pPr lvl="0"/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«Первомайский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УфаПарк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 «Первомайский», отдел культуры и молодёжной политики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9909" y="1075039"/>
            <a:ext cx="14830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dirty="0" smtClean="0">
                <a:ln w="0"/>
                <a:solidFill>
                  <a:srgbClr val="99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08.01.</a:t>
            </a:r>
            <a:endParaRPr lang="ru-RU" sz="4000" dirty="0">
              <a:ln w="0"/>
              <a:solidFill>
                <a:srgbClr val="99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2" y="0"/>
            <a:ext cx="9144793" cy="6870787"/>
          </a:xfrm>
          <a:prstGeom prst="rect">
            <a:avLst/>
          </a:prstGeom>
        </p:spPr>
      </p:pic>
      <p:sp>
        <p:nvSpPr>
          <p:cNvPr id="1048806" name="Заголовок 1"/>
          <p:cNvSpPr txBox="1"/>
          <p:nvPr/>
        </p:nvSpPr>
        <p:spPr>
          <a:xfrm>
            <a:off x="1785907" y="380902"/>
            <a:ext cx="5628068" cy="4990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3600" b="1" i="1" dirty="0" smtClean="0">
                <a:solidFill>
                  <a:srgbClr val="D49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супер семей</a:t>
            </a:r>
            <a:endParaRPr lang="ru-RU" altLang="ru-RU" sz="3600" b="1" i="1" dirty="0">
              <a:solidFill>
                <a:srgbClr val="D49E5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807" name="Прямоугольник 9"/>
          <p:cNvSpPr/>
          <p:nvPr/>
        </p:nvSpPr>
        <p:spPr>
          <a:xfrm>
            <a:off x="2796862" y="1311055"/>
            <a:ext cx="82038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1400" b="1" dirty="0" smtClean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altLang="ru-RU" sz="1400" b="1" dirty="0" smtClean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48810" name="Текст 4"/>
          <p:cNvSpPr txBox="1"/>
          <p:nvPr/>
        </p:nvSpPr>
        <p:spPr>
          <a:xfrm>
            <a:off x="3486238" y="1197283"/>
            <a:ext cx="2227403" cy="36828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ОФЛАЙН</a:t>
            </a:r>
            <a:endParaRPr lang="ru-RU" sz="1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811" name="Текст 6"/>
          <p:cNvSpPr txBox="1"/>
          <p:nvPr/>
        </p:nvSpPr>
        <p:spPr>
          <a:xfrm>
            <a:off x="3779917" y="3750883"/>
            <a:ext cx="1640046" cy="6526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5833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b="1" dirty="0"/>
          </a:p>
        </p:txBody>
      </p:sp>
      <p:sp>
        <p:nvSpPr>
          <p:cNvPr id="1048812" name="Текст 6"/>
          <p:cNvSpPr txBox="1"/>
          <p:nvPr/>
        </p:nvSpPr>
        <p:spPr>
          <a:xfrm>
            <a:off x="9358249" y="5266123"/>
            <a:ext cx="313785" cy="45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ru-RU" dirty="0" smtClean="0"/>
              <a:t>,</a:t>
            </a:r>
            <a:endParaRPr lang="ru-RU" dirty="0"/>
          </a:p>
        </p:txBody>
      </p:sp>
      <p:sp>
        <p:nvSpPr>
          <p:cNvPr id="1048813" name="Прямоугольник 7"/>
          <p:cNvSpPr/>
          <p:nvPr/>
        </p:nvSpPr>
        <p:spPr>
          <a:xfrm>
            <a:off x="1127675" y="5944647"/>
            <a:ext cx="76045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ru-RU" sz="1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815" name="Прямоугольник 11"/>
          <p:cNvSpPr/>
          <p:nvPr/>
        </p:nvSpPr>
        <p:spPr>
          <a:xfrm>
            <a:off x="596850" y="1398978"/>
            <a:ext cx="95019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u="sng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8679" y="1126389"/>
            <a:ext cx="14830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dirty="0" smtClean="0">
                <a:ln w="0"/>
                <a:solidFill>
                  <a:srgbClr val="99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09.01.</a:t>
            </a:r>
            <a:endParaRPr lang="ru-RU" sz="4000" dirty="0">
              <a:ln w="0"/>
              <a:solidFill>
                <a:srgbClr val="99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27675" y="1991829"/>
            <a:ext cx="7406725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11:00-13:00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День зимних игр «Играем в хоккей».</a:t>
            </a:r>
          </a:p>
          <a:p>
            <a:pPr lvl="0"/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Хоккейная коробка, ул.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Ферина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</a:t>
            </a:r>
            <a:endParaRPr 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по физической культуре и спорту/</a:t>
            </a:r>
          </a:p>
          <a:p>
            <a:pPr lvl="0"/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«Час Кино». Совместное посещение школьников и родителей</a:t>
            </a:r>
          </a:p>
          <a:p>
            <a:pPr lvl="0"/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городских кинотеатров. </a:t>
            </a:r>
          </a:p>
          <a:p>
            <a:pPr lvl="0"/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образования, общеобразовательные учреждения/</a:t>
            </a:r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400" b="1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" y="-6394"/>
            <a:ext cx="9144793" cy="6870787"/>
          </a:xfrm>
          <a:prstGeom prst="rect">
            <a:avLst/>
          </a:prstGeom>
        </p:spPr>
      </p:pic>
      <p:sp>
        <p:nvSpPr>
          <p:cNvPr id="1048823" name="Заголовок 1"/>
          <p:cNvSpPr txBox="1"/>
          <p:nvPr/>
        </p:nvSpPr>
        <p:spPr>
          <a:xfrm>
            <a:off x="1624672" y="229585"/>
            <a:ext cx="6295764" cy="7609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3600" b="1" i="1" dirty="0" smtClean="0">
                <a:solidFill>
                  <a:srgbClr val="D49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Дни спортивной активности</a:t>
            </a:r>
            <a:endParaRPr lang="zh-CN" altLang="en-US" sz="3600" i="1" dirty="0">
              <a:solidFill>
                <a:srgbClr val="D49E55"/>
              </a:solidFill>
            </a:endParaRPr>
          </a:p>
        </p:txBody>
      </p:sp>
      <p:sp>
        <p:nvSpPr>
          <p:cNvPr id="1048824" name="Прямоугольник 9"/>
          <p:cNvSpPr/>
          <p:nvPr/>
        </p:nvSpPr>
        <p:spPr>
          <a:xfrm>
            <a:off x="2796862" y="1311055"/>
            <a:ext cx="82038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1400" b="1" dirty="0" smtClean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altLang="ru-RU" sz="1400" b="1" dirty="0" smtClean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48827" name="Текст 4"/>
          <p:cNvSpPr txBox="1"/>
          <p:nvPr/>
        </p:nvSpPr>
        <p:spPr>
          <a:xfrm>
            <a:off x="3380284" y="1492504"/>
            <a:ext cx="2784540" cy="3417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ОФЛАЙН</a:t>
            </a:r>
            <a:endParaRPr lang="ru-RU" sz="1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829" name="Текст 6"/>
          <p:cNvSpPr txBox="1"/>
          <p:nvPr/>
        </p:nvSpPr>
        <p:spPr>
          <a:xfrm>
            <a:off x="9358249" y="5266123"/>
            <a:ext cx="313785" cy="45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ru-RU" dirty="0" smtClean="0"/>
              <a:t>,</a:t>
            </a:r>
            <a:endParaRPr lang="ru-RU" dirty="0"/>
          </a:p>
        </p:txBody>
      </p:sp>
      <p:sp>
        <p:nvSpPr>
          <p:cNvPr id="1048832" name="Прямоугольник 11"/>
          <p:cNvSpPr/>
          <p:nvPr/>
        </p:nvSpPr>
        <p:spPr>
          <a:xfrm>
            <a:off x="1410786" y="2266384"/>
            <a:ext cx="71331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11:00-13:00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Спортивный праздник «Быстрее. Выше. Сильнее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lvl="0"/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Хоккейная коробка, ул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Первомайская,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53.</a:t>
            </a:r>
          </a:p>
          <a:p>
            <a:pPr lvl="0"/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физической культуре и спорту/</a:t>
            </a:r>
          </a:p>
          <a:p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12:00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Игры на свежем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воздухе.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Эстафета». Федоровский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культуры.</a:t>
            </a:r>
            <a:endParaRPr lang="ru-RU" sz="12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</a:t>
            </a:r>
            <a:r>
              <a:rPr lang="ru-RU" alt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 и </a:t>
            </a:r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молодёжной </a:t>
            </a:r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политики/</a:t>
            </a:r>
            <a:endParaRPr lang="ru-RU" sz="1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7524" y="1218722"/>
            <a:ext cx="14830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dirty="0" smtClean="0">
                <a:ln w="0"/>
                <a:solidFill>
                  <a:srgbClr val="99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10.01.</a:t>
            </a:r>
            <a:endParaRPr lang="ru-RU" sz="4000" dirty="0">
              <a:ln w="0"/>
              <a:solidFill>
                <a:srgbClr val="99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" y="-6394"/>
            <a:ext cx="9144793" cy="6870787"/>
          </a:xfrm>
          <a:prstGeom prst="rect">
            <a:avLst/>
          </a:prstGeom>
        </p:spPr>
      </p:pic>
      <p:sp>
        <p:nvSpPr>
          <p:cNvPr id="1048639" name="Заголовок 1"/>
          <p:cNvSpPr txBox="1"/>
          <p:nvPr/>
        </p:nvSpPr>
        <p:spPr>
          <a:xfrm>
            <a:off x="1670165" y="286252"/>
            <a:ext cx="6359235" cy="6361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ru-RU" altLang="ru-RU" sz="3600" b="1" i="1" dirty="0">
                <a:solidFill>
                  <a:srgbClr val="D49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+mn-ea"/>
                <a:cs typeface="+mn-cs"/>
              </a:rPr>
              <a:t>Дни спортивной активности</a:t>
            </a:r>
            <a:endParaRPr lang="zh-CN" altLang="en-US" sz="3600" i="1" dirty="0">
              <a:solidFill>
                <a:srgbClr val="D49E55"/>
              </a:solidFill>
              <a:latin typeface="Calibri Light" panose="020F0302020204030204" pitchFamily="34" charset="0"/>
              <a:cs typeface="+mn-cs"/>
            </a:endParaRPr>
          </a:p>
        </p:txBody>
      </p:sp>
      <p:sp>
        <p:nvSpPr>
          <p:cNvPr id="1048640" name="Прямоугольник 9"/>
          <p:cNvSpPr/>
          <p:nvPr/>
        </p:nvSpPr>
        <p:spPr>
          <a:xfrm>
            <a:off x="555173" y="1851185"/>
            <a:ext cx="8589223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11:00-13:00   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Мини-футбол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Хоккейная коробка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ул. Первомайская,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53.</a:t>
            </a:r>
          </a:p>
          <a:p>
            <a:pPr lvl="0"/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по физической культуре и спорту/</a:t>
            </a:r>
          </a:p>
          <a:p>
            <a:endParaRPr lang="ru-RU" altLang="ru-RU" sz="1400" b="1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alt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12:00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Зимний спортивный  праздник «Снежинка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».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Хоккейная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коробка,</a:t>
            </a:r>
          </a:p>
          <a:p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ул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Гвардейская,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46/2. </a:t>
            </a:r>
          </a:p>
          <a:p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физической культуре и спорту/</a:t>
            </a:r>
          </a:p>
          <a:p>
            <a:endParaRPr lang="ru-RU" altLang="ru-RU" sz="14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12:00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Первенство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Калининского района по волейболу памяти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А.А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Шеффа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Спортивная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школа №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28.</a:t>
            </a:r>
          </a:p>
          <a:p>
            <a:pPr lvl="0"/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по физической культуре и спорту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3" name="Текст 4"/>
          <p:cNvSpPr txBox="1"/>
          <p:nvPr/>
        </p:nvSpPr>
        <p:spPr>
          <a:xfrm>
            <a:off x="3609808" y="1426409"/>
            <a:ext cx="2479951" cy="41884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ОФЛАЙН</a:t>
            </a:r>
            <a:endParaRPr lang="ru-RU" sz="1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48645" name="Текст 6"/>
          <p:cNvSpPr txBox="1"/>
          <p:nvPr/>
        </p:nvSpPr>
        <p:spPr>
          <a:xfrm>
            <a:off x="9358249" y="5266123"/>
            <a:ext cx="313785" cy="45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ru-RU" dirty="0" smtClean="0"/>
              <a:t>,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80142" y="1139618"/>
            <a:ext cx="14830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dirty="0" smtClean="0">
                <a:ln w="0"/>
                <a:solidFill>
                  <a:srgbClr val="99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11.01.</a:t>
            </a:r>
            <a:endParaRPr lang="ru-RU" sz="4000" dirty="0">
              <a:ln w="0"/>
              <a:solidFill>
                <a:srgbClr val="99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" y="-6394"/>
            <a:ext cx="9144793" cy="6870787"/>
          </a:xfrm>
          <a:prstGeom prst="rect">
            <a:avLst/>
          </a:prstGeom>
        </p:spPr>
      </p:pic>
      <p:sp>
        <p:nvSpPr>
          <p:cNvPr id="1048623" name="Заголовок 1"/>
          <p:cNvSpPr txBox="1"/>
          <p:nvPr/>
        </p:nvSpPr>
        <p:spPr>
          <a:xfrm>
            <a:off x="2872933" y="241122"/>
            <a:ext cx="3542650" cy="6037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altLang="ru-RU" sz="3600" b="1" dirty="0">
              <a:solidFill>
                <a:srgbClr val="D49E5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624" name="Прямоугольник 9"/>
          <p:cNvSpPr/>
          <p:nvPr/>
        </p:nvSpPr>
        <p:spPr>
          <a:xfrm>
            <a:off x="745485" y="2009840"/>
            <a:ext cx="86127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endParaRPr lang="ru-RU" altLang="ru-RU" sz="1400" b="1" dirty="0" smtClean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altLang="ru-RU" sz="1400" b="1" u="sng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11.00-13:00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День зимних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игр.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«Играем в хоккей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».</a:t>
            </a:r>
          </a:p>
          <a:p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Хоккейная коробка,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ул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Ферина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9.</a:t>
            </a:r>
            <a:endParaRPr lang="ru-RU" altLang="ru-RU" sz="14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по физической культуре и спорту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17:00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Анимационная игровая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«Час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игры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УфаПарка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lvl="0"/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Квест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«Снеговик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«Первомайский».</a:t>
            </a:r>
            <a:endParaRPr lang="ru-RU" sz="12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УфаПарк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 «Первомайский», отдел культуры и молодёжной политики/</a:t>
            </a:r>
          </a:p>
          <a:p>
            <a:pPr lvl="0"/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27" name="Текст 4"/>
          <p:cNvSpPr txBox="1"/>
          <p:nvPr/>
        </p:nvSpPr>
        <p:spPr>
          <a:xfrm>
            <a:off x="3408039" y="1316854"/>
            <a:ext cx="2672650" cy="3348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ОФЛАЙН</a:t>
            </a:r>
            <a:endParaRPr lang="ru-RU" sz="1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48629" name="Текст 6"/>
          <p:cNvSpPr txBox="1"/>
          <p:nvPr/>
        </p:nvSpPr>
        <p:spPr>
          <a:xfrm>
            <a:off x="9358249" y="5266123"/>
            <a:ext cx="313785" cy="45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ru-RU" dirty="0" smtClean="0"/>
              <a:t>,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0383" y="1107773"/>
            <a:ext cx="14830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n w="0"/>
                <a:solidFill>
                  <a:srgbClr val="99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12.01.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29475" y="312390"/>
            <a:ext cx="58297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altLang="ru-RU" sz="3600" b="1" i="1" dirty="0">
                <a:solidFill>
                  <a:srgbClr val="D49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Дни спортивной активно</a:t>
            </a:r>
            <a:r>
              <a:rPr lang="ru-RU" altLang="ru-RU" sz="3600" b="1" dirty="0">
                <a:solidFill>
                  <a:srgbClr val="D49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сти</a:t>
            </a:r>
            <a:endParaRPr lang="zh-CN" altLang="en-US" sz="3600" dirty="0">
              <a:solidFill>
                <a:srgbClr val="D49E55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3092" y="134269"/>
            <a:ext cx="9691341" cy="7281426"/>
          </a:xfrm>
          <a:prstGeom prst="rect">
            <a:avLst/>
          </a:prstGeom>
        </p:spPr>
      </p:pic>
      <p:sp>
        <p:nvSpPr>
          <p:cNvPr id="1048607" name="Заголовок 1"/>
          <p:cNvSpPr txBox="1"/>
          <p:nvPr/>
        </p:nvSpPr>
        <p:spPr>
          <a:xfrm>
            <a:off x="1473958" y="435757"/>
            <a:ext cx="6090709" cy="6802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ru-RU" altLang="ru-RU" sz="3600" b="1" i="1" dirty="0">
                <a:solidFill>
                  <a:srgbClr val="D49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+mn-ea"/>
                <a:cs typeface="+mn-cs"/>
              </a:rPr>
              <a:t>Дни спортивной активности</a:t>
            </a:r>
            <a:endParaRPr lang="zh-CN" altLang="en-US" sz="3600" i="1" dirty="0">
              <a:solidFill>
                <a:srgbClr val="D49E55"/>
              </a:solidFill>
              <a:latin typeface="Calibri Light" panose="020F0302020204030204" pitchFamily="34" charset="0"/>
              <a:cs typeface="+mn-cs"/>
            </a:endParaRPr>
          </a:p>
        </p:txBody>
      </p:sp>
      <p:sp>
        <p:nvSpPr>
          <p:cNvPr id="1048608" name="Прямоугольник 9"/>
          <p:cNvSpPr/>
          <p:nvPr/>
        </p:nvSpPr>
        <p:spPr>
          <a:xfrm>
            <a:off x="1753667" y="2066822"/>
            <a:ext cx="6202979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1400" b="1" dirty="0" smtClean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altLang="ru-RU" sz="1400" b="1" u="sng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alt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11:00 </a:t>
            </a:r>
            <a:r>
              <a:rPr lang="ru-RU" altLang="ru-RU" sz="1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alt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13:00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Хоккей в валенках.</a:t>
            </a:r>
          </a:p>
          <a:p>
            <a:pPr>
              <a:lnSpc>
                <a:spcPct val="150000"/>
              </a:lnSpc>
            </a:pP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Хоккейная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коробка, ул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Первомайская,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53.</a:t>
            </a:r>
            <a:endParaRPr lang="zh-CN" altLang="en-US" dirty="0"/>
          </a:p>
          <a:p>
            <a:pPr lvl="0">
              <a:lnSpc>
                <a:spcPct val="150000"/>
              </a:lnSpc>
            </a:pPr>
            <a:r>
              <a:rPr lang="ru-RU" alt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по физической культуре и спорту/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altLang="ru-RU" sz="1400" b="1" dirty="0" smtClean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48611" name="Текст 4"/>
          <p:cNvSpPr txBox="1"/>
          <p:nvPr/>
        </p:nvSpPr>
        <p:spPr>
          <a:xfrm>
            <a:off x="3330553" y="1423719"/>
            <a:ext cx="2482892" cy="33535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ОФЛАЙН</a:t>
            </a:r>
            <a:endParaRPr lang="ru-RU" sz="1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97159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6308" y="-982177"/>
            <a:ext cx="1996116" cy="360281"/>
          </a:xfrm>
          <a:prstGeom prst="rect">
            <a:avLst/>
          </a:prstGeom>
        </p:spPr>
      </p:pic>
      <p:sp>
        <p:nvSpPr>
          <p:cNvPr id="1048613" name="Текст 6"/>
          <p:cNvSpPr txBox="1"/>
          <p:nvPr/>
        </p:nvSpPr>
        <p:spPr>
          <a:xfrm>
            <a:off x="9358249" y="5266123"/>
            <a:ext cx="313785" cy="45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ru-RU" dirty="0" smtClean="0"/>
              <a:t>,</a:t>
            </a:r>
            <a:endParaRPr lang="ru-RU" dirty="0"/>
          </a:p>
        </p:txBody>
      </p:sp>
      <p:sp>
        <p:nvSpPr>
          <p:cNvPr id="1048615" name="TextBox 19"/>
          <p:cNvSpPr txBox="1"/>
          <p:nvPr/>
        </p:nvSpPr>
        <p:spPr>
          <a:xfrm>
            <a:off x="9835562" y="-3524864"/>
            <a:ext cx="1297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2021 год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1822" y="1138340"/>
            <a:ext cx="14830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ln w="0"/>
                <a:solidFill>
                  <a:srgbClr val="99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13.01.</a:t>
            </a:r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" y="-6394"/>
            <a:ext cx="9144793" cy="6870787"/>
          </a:xfrm>
          <a:prstGeom prst="rect">
            <a:avLst/>
          </a:prstGeom>
        </p:spPr>
      </p:pic>
      <p:sp>
        <p:nvSpPr>
          <p:cNvPr id="1048590" name="Заголовок 1"/>
          <p:cNvSpPr txBox="1"/>
          <p:nvPr/>
        </p:nvSpPr>
        <p:spPr>
          <a:xfrm>
            <a:off x="1828801" y="417430"/>
            <a:ext cx="6359235" cy="61906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ru-RU" altLang="ru-RU" sz="3600" b="1" i="1" dirty="0">
                <a:solidFill>
                  <a:srgbClr val="D49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+mn-ea"/>
                <a:cs typeface="+mn-cs"/>
              </a:rPr>
              <a:t>Дни спортивной активности</a:t>
            </a:r>
            <a:endParaRPr lang="zh-CN" altLang="en-US" sz="3600" i="1" dirty="0">
              <a:solidFill>
                <a:srgbClr val="D49E55"/>
              </a:solidFill>
              <a:latin typeface="Calibri Light" panose="020F0302020204030204" pitchFamily="34" charset="0"/>
              <a:cs typeface="+mn-cs"/>
            </a:endParaRPr>
          </a:p>
        </p:txBody>
      </p:sp>
      <p:sp>
        <p:nvSpPr>
          <p:cNvPr id="1048591" name="Прямоугольник 9"/>
          <p:cNvSpPr/>
          <p:nvPr/>
        </p:nvSpPr>
        <p:spPr>
          <a:xfrm>
            <a:off x="2796862" y="1311055"/>
            <a:ext cx="82038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1400" b="1" dirty="0" smtClean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altLang="ru-RU" sz="1400" b="1" dirty="0" smtClean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48593" name="Текст 6"/>
          <p:cNvSpPr txBox="1"/>
          <p:nvPr/>
        </p:nvSpPr>
        <p:spPr>
          <a:xfrm>
            <a:off x="3738352" y="1443275"/>
            <a:ext cx="1640046" cy="391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5833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700" b="1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ОФЛАЙН</a:t>
            </a:r>
          </a:p>
          <a:p>
            <a:endParaRPr lang="ru-RU" b="1" dirty="0"/>
          </a:p>
        </p:txBody>
      </p:sp>
      <p:sp>
        <p:nvSpPr>
          <p:cNvPr id="1048594" name="Текст 6"/>
          <p:cNvSpPr txBox="1"/>
          <p:nvPr/>
        </p:nvSpPr>
        <p:spPr>
          <a:xfrm>
            <a:off x="9358249" y="5266123"/>
            <a:ext cx="313785" cy="45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ru-RU" dirty="0" smtClean="0"/>
              <a:t>,</a:t>
            </a:r>
            <a:endParaRPr lang="ru-RU" dirty="0"/>
          </a:p>
        </p:txBody>
      </p:sp>
      <p:sp>
        <p:nvSpPr>
          <p:cNvPr id="1048596" name="Прямоугольник 21"/>
          <p:cNvSpPr/>
          <p:nvPr/>
        </p:nvSpPr>
        <p:spPr>
          <a:xfrm>
            <a:off x="1064525" y="2108833"/>
            <a:ext cx="7710985" cy="2305253"/>
          </a:xfrm>
          <a:prstGeom prst="rect">
            <a:avLst/>
          </a:prstGeom>
          <a:solidFill>
            <a:schemeClr val="lt1">
              <a:alpha val="64000"/>
            </a:schemeClr>
          </a:solidFill>
          <a:effectLst>
            <a:glow>
              <a:schemeClr val="accent1"/>
            </a:glow>
            <a:softEdge rad="3048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11:00-13:00 </a:t>
            </a:r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День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эстафет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Хоккейная коробка,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Первомайская,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53. </a:t>
            </a:r>
            <a:endParaRPr lang="zh-CN" altLang="en-US" dirty="0">
              <a:solidFill>
                <a:prstClr val="black"/>
              </a:solidFill>
            </a:endParaRPr>
          </a:p>
          <a:p>
            <a:pPr lvl="0">
              <a:lnSpc>
                <a:spcPct val="150000"/>
              </a:lnSpc>
            </a:pPr>
            <a:r>
              <a:rPr lang="ru-RU" altLang="ru-RU" sz="14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по физической культуре и спорту/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18:00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Театрализованная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дископрограмма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«Старый Новый год»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>
              <a:lnSpc>
                <a:spcPct val="150000"/>
              </a:lnSpc>
            </a:pP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«Первомайский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УфаПарк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 «Первомайский», отдел культуры и молодёжной политики/</a:t>
            </a:r>
          </a:p>
          <a:p>
            <a:pPr>
              <a:lnSpc>
                <a:spcPct val="150000"/>
              </a:lnSpc>
            </a:pPr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3929" y="1126389"/>
            <a:ext cx="14830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ln w="0"/>
                <a:solidFill>
                  <a:srgbClr val="99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14.01.</a:t>
            </a:r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793" cy="6870787"/>
          </a:xfrm>
          <a:prstGeom prst="rect">
            <a:avLst/>
          </a:prstGeom>
        </p:spPr>
      </p:pic>
      <p:sp>
        <p:nvSpPr>
          <p:cNvPr id="1048590" name="Заголовок 1"/>
          <p:cNvSpPr txBox="1"/>
          <p:nvPr/>
        </p:nvSpPr>
        <p:spPr>
          <a:xfrm>
            <a:off x="1667185" y="448565"/>
            <a:ext cx="6373090" cy="61906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ru-RU" altLang="ru-RU" sz="3600" b="1" i="1" dirty="0">
                <a:solidFill>
                  <a:srgbClr val="D49E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+mn-ea"/>
                <a:cs typeface="+mn-cs"/>
              </a:rPr>
              <a:t>Дни спортивной активности</a:t>
            </a:r>
            <a:endParaRPr lang="zh-CN" altLang="en-US" sz="3600" i="1" dirty="0">
              <a:solidFill>
                <a:srgbClr val="D49E55"/>
              </a:solidFill>
              <a:latin typeface="Calibri Light" panose="020F0302020204030204" pitchFamily="34" charset="0"/>
              <a:cs typeface="+mn-cs"/>
            </a:endParaRPr>
          </a:p>
        </p:txBody>
      </p:sp>
      <p:sp>
        <p:nvSpPr>
          <p:cNvPr id="1048591" name="Прямоугольник 9"/>
          <p:cNvSpPr/>
          <p:nvPr/>
        </p:nvSpPr>
        <p:spPr>
          <a:xfrm>
            <a:off x="2796862" y="1311055"/>
            <a:ext cx="82038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1400" b="1" dirty="0" smtClean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altLang="ru-RU" sz="1400" b="1" dirty="0" smtClean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48593" name="Текст 6"/>
          <p:cNvSpPr txBox="1"/>
          <p:nvPr/>
        </p:nvSpPr>
        <p:spPr>
          <a:xfrm>
            <a:off x="3738352" y="1443275"/>
            <a:ext cx="1640046" cy="391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5833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7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ОФЛАЙН</a:t>
            </a:r>
          </a:p>
          <a:p>
            <a:endParaRPr lang="ru-RU" b="1" dirty="0"/>
          </a:p>
        </p:txBody>
      </p:sp>
      <p:sp>
        <p:nvSpPr>
          <p:cNvPr id="1048594" name="Текст 6"/>
          <p:cNvSpPr txBox="1"/>
          <p:nvPr/>
        </p:nvSpPr>
        <p:spPr>
          <a:xfrm>
            <a:off x="9358249" y="5266123"/>
            <a:ext cx="313785" cy="45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ru-RU" dirty="0" smtClean="0"/>
              <a:t>,</a:t>
            </a:r>
            <a:endParaRPr lang="ru-RU" dirty="0"/>
          </a:p>
        </p:txBody>
      </p:sp>
      <p:sp>
        <p:nvSpPr>
          <p:cNvPr id="1048596" name="Прямоугольник 21"/>
          <p:cNvSpPr/>
          <p:nvPr/>
        </p:nvSpPr>
        <p:spPr>
          <a:xfrm>
            <a:off x="1214650" y="1893032"/>
            <a:ext cx="8391889" cy="2392365"/>
          </a:xfrm>
          <a:prstGeom prst="rect">
            <a:avLst/>
          </a:prstGeom>
          <a:solidFill>
            <a:schemeClr val="lt1">
              <a:alpha val="64000"/>
            </a:schemeClr>
          </a:solidFill>
          <a:effectLst>
            <a:glow>
              <a:schemeClr val="accent1"/>
            </a:glow>
            <a:softEdge rad="3048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12:00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Спортивно-эстафетный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праздник «Лыжня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 - 2022».</a:t>
            </a:r>
          </a:p>
          <a:p>
            <a:pPr lvl="0">
              <a:lnSpc>
                <a:spcPct val="150000"/>
              </a:lnSpc>
            </a:pP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«Первомайский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УфаПарк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ПКиО «Первомайский», отдел культуры и молодёжной 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политики,</a:t>
            </a:r>
          </a:p>
          <a:p>
            <a:pPr lvl="0"/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отдел по физической культуре и спорту/</a:t>
            </a:r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11:00-13:00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Новогодние семейные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игры.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 им.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Н.Гастелло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/Отдел по физической культуре и спорту/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3929" y="1126389"/>
            <a:ext cx="14830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ln w="0"/>
                <a:solidFill>
                  <a:srgbClr val="99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15.01.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7788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6394"/>
            <a:ext cx="9144793" cy="6870787"/>
          </a:xfrm>
          <a:prstGeom prst="rect">
            <a:avLst/>
          </a:prstGeom>
        </p:spPr>
      </p:pic>
      <p:sp>
        <p:nvSpPr>
          <p:cNvPr id="1048602" name="TextBox 12"/>
          <p:cNvSpPr txBox="1"/>
          <p:nvPr/>
        </p:nvSpPr>
        <p:spPr>
          <a:xfrm flipH="1">
            <a:off x="1357746" y="-637310"/>
            <a:ext cx="6640152" cy="8009870"/>
          </a:xfrm>
          <a:prstGeom prst="flowChartPunchedTape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altLang="ru-RU" sz="4400" b="1" dirty="0">
                <a:ln w="0"/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chemeClr val="tx1"/>
                  </a:solidFill>
                </a:u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Календарь </a:t>
            </a:r>
            <a:endParaRPr lang="ru-RU" altLang="ru-RU" sz="4400" b="1" dirty="0" smtClean="0">
              <a:ln w="0"/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chemeClr val="tx1"/>
                </a:solidFill>
              </a:u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altLang="ru-RU" sz="4400" b="1" dirty="0" smtClean="0">
                <a:ln w="0"/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chemeClr val="tx1"/>
                  </a:solidFill>
                </a:u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новогодних </a:t>
            </a:r>
            <a:r>
              <a:rPr lang="ru-RU" altLang="ru-RU" sz="4400" b="1" dirty="0">
                <a:ln w="0"/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chemeClr val="tx1"/>
                  </a:solidFill>
                </a:u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мероприятий</a:t>
            </a:r>
          </a:p>
          <a:p>
            <a:pPr algn="ctr"/>
            <a:r>
              <a:rPr lang="ru-RU" altLang="ru-RU" sz="4400" b="1" dirty="0">
                <a:ln w="0"/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chemeClr val="tx1"/>
                  </a:solidFill>
                </a:u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Калининского района</a:t>
            </a:r>
          </a:p>
          <a:p>
            <a:pPr algn="ctr"/>
            <a:r>
              <a:rPr lang="ru-RU" altLang="ru-RU" sz="4400" b="1" dirty="0" smtClean="0">
                <a:ln w="0"/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chemeClr val="tx1"/>
                  </a:solidFill>
                </a:u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городского округа </a:t>
            </a:r>
          </a:p>
          <a:p>
            <a:pPr algn="ctr"/>
            <a:r>
              <a:rPr lang="ru-RU" altLang="ru-RU" sz="4400" b="1" dirty="0" smtClean="0">
                <a:ln w="0"/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chemeClr val="tx1"/>
                  </a:solidFill>
                </a:u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город Уфа Республики Башкортостан</a:t>
            </a:r>
            <a:endParaRPr lang="ru-RU" altLang="ru-RU" sz="4400" b="1" dirty="0">
              <a:ln w="0"/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chemeClr val="tx1"/>
                </a:solidFill>
              </a:u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altLang="ru-RU" sz="4400" b="1" dirty="0">
                <a:ln w="0"/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chemeClr val="tx1"/>
                  </a:solidFill>
                </a:u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на 202</a:t>
            </a:r>
            <a:r>
              <a:rPr lang="en-US" altLang="ru-RU" sz="4400" b="1" dirty="0">
                <a:ln w="0"/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chemeClr val="tx1"/>
                  </a:solidFill>
                </a:u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altLang="ru-RU" sz="4400" b="1" dirty="0">
                <a:ln w="0"/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chemeClr val="tx1"/>
                  </a:solidFill>
                </a:u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год</a:t>
            </a:r>
            <a:endParaRPr lang="zh-CN" altLang="en-US" sz="4400" b="1" dirty="0">
              <a:ln w="0"/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1438</TotalTime>
  <Words>2583</Words>
  <Application>Microsoft Office PowerPoint</Application>
  <PresentationFormat>Экран (4:3)</PresentationFormat>
  <Paragraphs>457</Paragraphs>
  <Slides>25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39" baseType="lpstr">
      <vt:lpstr>宋体</vt:lpstr>
      <vt:lpstr>Arial</vt:lpstr>
      <vt:lpstr>Arial Black</vt:lpstr>
      <vt:lpstr>Bookman Old Style</vt:lpstr>
      <vt:lpstr>Calibri</vt:lpstr>
      <vt:lpstr>Calibri Light</vt:lpstr>
      <vt:lpstr>Segoe UI Semibold</vt:lpstr>
      <vt:lpstr>Segoe UI Symbol</vt:lpstr>
      <vt:lpstr>Times New Roman</vt:lpstr>
      <vt:lpstr>Verdana</vt:lpstr>
      <vt:lpstr>Wingdings</vt:lpstr>
      <vt:lpstr>等线</vt:lpstr>
      <vt:lpstr>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Гайсина Айгуль Аюповна</dc:creator>
  <cp:lastModifiedBy>Admin</cp:lastModifiedBy>
  <cp:revision>212</cp:revision>
  <cp:lastPrinted>2021-12-10T12:40:09Z</cp:lastPrinted>
  <dcterms:created xsi:type="dcterms:W3CDTF">2020-12-20T02:34:16Z</dcterms:created>
  <dcterms:modified xsi:type="dcterms:W3CDTF">2021-12-13T06:48:42Z</dcterms:modified>
</cp:coreProperties>
</file>